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0"/>
  </p:notesMasterIdLst>
  <p:sldIdLst>
    <p:sldId id="256" r:id="rId3"/>
    <p:sldId id="258" r:id="rId4"/>
    <p:sldId id="288" r:id="rId5"/>
    <p:sldId id="259" r:id="rId6"/>
    <p:sldId id="281" r:id="rId7"/>
    <p:sldId id="282" r:id="rId8"/>
    <p:sldId id="260" r:id="rId9"/>
    <p:sldId id="280" r:id="rId10"/>
    <p:sldId id="261" r:id="rId11"/>
    <p:sldId id="285" r:id="rId12"/>
    <p:sldId id="278" r:id="rId13"/>
    <p:sldId id="286" r:id="rId14"/>
    <p:sldId id="279" r:id="rId15"/>
    <p:sldId id="284" r:id="rId16"/>
    <p:sldId id="287" r:id="rId17"/>
    <p:sldId id="266" r:id="rId18"/>
    <p:sldId id="275" r:id="rId19"/>
  </p:sldIdLst>
  <p:sldSz cx="9144000" cy="5143500" type="screen16x9"/>
  <p:notesSz cx="6858000" cy="9144000"/>
  <p:embeddedFontLst>
    <p:embeddedFont>
      <p:font typeface="Homenaje" panose="020B0604020202020204" charset="0"/>
      <p:regular r:id="rId21"/>
    </p:embeddedFont>
    <p:embeddedFont>
      <p:font typeface="Montserrat" panose="00000500000000000000" pitchFamily="2" charset="0"/>
      <p:regular r:id="rId22"/>
      <p:bold r:id="rId23"/>
      <p:italic r:id="rId24"/>
      <p:boldItalic r:id="rId25"/>
    </p:embeddedFont>
    <p:embeddedFont>
      <p:font typeface="Nunito Light" pitchFamily="2" charset="0"/>
      <p:regular r:id="rId26"/>
      <p:italic r:id="rId27"/>
    </p:embeddedFont>
    <p:embeddedFont>
      <p:font typeface="Raleway"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87405C-99DC-4EBA-9DCA-6B2953EE47BF}">
  <a:tblStyle styleId="{7887405C-99DC-4EBA-9DCA-6B2953EE47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25C982-25F7-4DB5-AAD8-DDEB23753C8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597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314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7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5442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0659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07750" y="660531"/>
            <a:ext cx="4528800" cy="3180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48300" y="3850150"/>
            <a:ext cx="4247700" cy="4758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425386">
            <a:off x="8388476" y="34169"/>
            <a:ext cx="1365039" cy="1423407"/>
          </a:xfrm>
          <a:prstGeom prst="rect">
            <a:avLst/>
          </a:prstGeom>
          <a:noFill/>
          <a:ln>
            <a:noFill/>
          </a:ln>
        </p:spPr>
      </p:pic>
      <p:grpSp>
        <p:nvGrpSpPr>
          <p:cNvPr id="12" name="Google Shape;12;p2"/>
          <p:cNvGrpSpPr/>
          <p:nvPr/>
        </p:nvGrpSpPr>
        <p:grpSpPr>
          <a:xfrm>
            <a:off x="96876" y="3999825"/>
            <a:ext cx="1465212" cy="1708700"/>
            <a:chOff x="96876" y="3999825"/>
            <a:chExt cx="1465212" cy="1708700"/>
          </a:xfrm>
        </p:grpSpPr>
        <p:pic>
          <p:nvPicPr>
            <p:cNvPr id="13" name="Google Shape;13;p2"/>
            <p:cNvPicPr preferRelativeResize="0"/>
            <p:nvPr/>
          </p:nvPicPr>
          <p:blipFill>
            <a:blip r:embed="rId3">
              <a:alphaModFix/>
            </a:blip>
            <a:stretch>
              <a:fillRect/>
            </a:stretch>
          </p:blipFill>
          <p:spPr>
            <a:xfrm>
              <a:off x="96876" y="3999825"/>
              <a:ext cx="878100" cy="878125"/>
            </a:xfrm>
            <a:prstGeom prst="rect">
              <a:avLst/>
            </a:prstGeom>
            <a:noFill/>
            <a:ln>
              <a:noFill/>
            </a:ln>
          </p:spPr>
        </p:pic>
        <p:sp>
          <p:nvSpPr>
            <p:cNvPr id="14" name="Google Shape;14;p2"/>
            <p:cNvSpPr/>
            <p:nvPr/>
          </p:nvSpPr>
          <p:spPr>
            <a:xfrm>
              <a:off x="307188" y="4453625"/>
              <a:ext cx="1254900" cy="1254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2694125" y="540000"/>
            <a:ext cx="3755700" cy="118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7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2" name="Google Shape;142;p20"/>
          <p:cNvSpPr txBox="1">
            <a:spLocks noGrp="1"/>
          </p:cNvSpPr>
          <p:nvPr>
            <p:ph type="subTitle" idx="1"/>
          </p:nvPr>
        </p:nvSpPr>
        <p:spPr>
          <a:xfrm>
            <a:off x="2694088" y="1796625"/>
            <a:ext cx="37557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20"/>
          <p:cNvSpPr txBox="1"/>
          <p:nvPr/>
        </p:nvSpPr>
        <p:spPr>
          <a:xfrm>
            <a:off x="2315950" y="3581700"/>
            <a:ext cx="4512000" cy="516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b="1">
                <a:solidFill>
                  <a:schemeClr val="dk1"/>
                </a:solidFill>
                <a:latin typeface="Montserrat"/>
                <a:ea typeface="Montserrat"/>
                <a:cs typeface="Montserrat"/>
                <a:sym typeface="Montserrat"/>
              </a:rPr>
              <a:t>CREDITS:</a:t>
            </a:r>
            <a:r>
              <a:rPr lang="en" sz="1000">
                <a:solidFill>
                  <a:schemeClr val="dk1"/>
                </a:solidFill>
                <a:latin typeface="Montserrat"/>
                <a:ea typeface="Montserrat"/>
                <a:cs typeface="Montserrat"/>
                <a:sym typeface="Montserrat"/>
              </a:rPr>
              <a:t> This presentation template was created by </a:t>
            </a:r>
            <a:r>
              <a:rPr lang="en" sz="1000" b="1" u="sng">
                <a:solidFill>
                  <a:schemeClr val="hlink"/>
                </a:solidFill>
                <a:latin typeface="Montserrat"/>
                <a:ea typeface="Montserrat"/>
                <a:cs typeface="Montserrat"/>
                <a:sym typeface="Montserrat"/>
                <a:hlinkClick r:id="rId2"/>
              </a:rPr>
              <a:t>Slidesgo</a:t>
            </a:r>
            <a:r>
              <a:rPr lang="en" sz="1000">
                <a:solidFill>
                  <a:schemeClr val="dk1"/>
                </a:solidFill>
                <a:latin typeface="Montserrat"/>
                <a:ea typeface="Montserrat"/>
                <a:cs typeface="Montserrat"/>
                <a:sym typeface="Montserrat"/>
              </a:rPr>
              <a:t>, and includes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Montserrat"/>
                <a:ea typeface="Montserrat"/>
                <a:cs typeface="Montserrat"/>
                <a:sym typeface="Montserrat"/>
              </a:rPr>
              <a:t> </a:t>
            </a:r>
            <a:endParaRPr sz="1000" b="1" u="sng">
              <a:solidFill>
                <a:schemeClr val="dk1"/>
              </a:solidFill>
              <a:latin typeface="Montserrat"/>
              <a:ea typeface="Montserrat"/>
              <a:cs typeface="Montserrat"/>
              <a:sym typeface="Montserrat"/>
            </a:endParaRPr>
          </a:p>
        </p:txBody>
      </p:sp>
      <p:pic>
        <p:nvPicPr>
          <p:cNvPr id="144" name="Google Shape;144;p20"/>
          <p:cNvPicPr preferRelativeResize="0"/>
          <p:nvPr/>
        </p:nvPicPr>
        <p:blipFill>
          <a:blip r:embed="rId5">
            <a:alphaModFix/>
          </a:blip>
          <a:stretch>
            <a:fillRect/>
          </a:stretch>
        </p:blipFill>
        <p:spPr>
          <a:xfrm rot="-7499770">
            <a:off x="253462" y="-595789"/>
            <a:ext cx="919525" cy="300832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5"/>
        <p:cNvGrpSpPr/>
        <p:nvPr/>
      </p:nvGrpSpPr>
      <p:grpSpPr>
        <a:xfrm>
          <a:off x="0" y="0"/>
          <a:ext cx="0" cy="0"/>
          <a:chOff x="0" y="0"/>
          <a:chExt cx="0" cy="0"/>
        </a:xfrm>
      </p:grpSpPr>
      <p:grpSp>
        <p:nvGrpSpPr>
          <p:cNvPr id="146" name="Google Shape;146;p21"/>
          <p:cNvGrpSpPr/>
          <p:nvPr/>
        </p:nvGrpSpPr>
        <p:grpSpPr>
          <a:xfrm>
            <a:off x="-653105" y="-885618"/>
            <a:ext cx="10293296" cy="6029118"/>
            <a:chOff x="-653105" y="-885618"/>
            <a:chExt cx="10293296" cy="6029118"/>
          </a:xfrm>
        </p:grpSpPr>
        <p:sp>
          <p:nvSpPr>
            <p:cNvPr id="147" name="Google Shape;147;p21"/>
            <p:cNvSpPr/>
            <p:nvPr/>
          </p:nvSpPr>
          <p:spPr>
            <a:xfrm>
              <a:off x="8430775" y="-129225"/>
              <a:ext cx="1151100" cy="11511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148" name="Google Shape;148;p21"/>
            <p:cNvPicPr preferRelativeResize="0"/>
            <p:nvPr/>
          </p:nvPicPr>
          <p:blipFill rotWithShape="1">
            <a:blip r:embed="rId2">
              <a:alphaModFix/>
            </a:blip>
            <a:srcRect/>
            <a:stretch/>
          </p:blipFill>
          <p:spPr>
            <a:xfrm rot="-10363406" flipH="1">
              <a:off x="-626988" y="4481031"/>
              <a:ext cx="1988030" cy="538738"/>
            </a:xfrm>
            <a:prstGeom prst="rect">
              <a:avLst/>
            </a:prstGeom>
            <a:noFill/>
            <a:ln>
              <a:noFill/>
            </a:ln>
          </p:spPr>
        </p:pic>
        <p:pic>
          <p:nvPicPr>
            <p:cNvPr id="149" name="Google Shape;149;p21"/>
            <p:cNvPicPr preferRelativeResize="0"/>
            <p:nvPr/>
          </p:nvPicPr>
          <p:blipFill rotWithShape="1">
            <a:blip r:embed="rId3">
              <a:alphaModFix/>
            </a:blip>
            <a:srcRect r="39737"/>
            <a:stretch/>
          </p:blipFill>
          <p:spPr>
            <a:xfrm rot="-1827177">
              <a:off x="7134094" y="-354405"/>
              <a:ext cx="2393990" cy="1094009"/>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0"/>
        <p:cNvGrpSpPr/>
        <p:nvPr/>
      </p:nvGrpSpPr>
      <p:grpSpPr>
        <a:xfrm>
          <a:off x="0" y="0"/>
          <a:ext cx="0" cy="0"/>
          <a:chOff x="0" y="0"/>
          <a:chExt cx="0" cy="0"/>
        </a:xfrm>
      </p:grpSpPr>
      <p:grpSp>
        <p:nvGrpSpPr>
          <p:cNvPr id="151" name="Google Shape;151;p22"/>
          <p:cNvGrpSpPr/>
          <p:nvPr/>
        </p:nvGrpSpPr>
        <p:grpSpPr>
          <a:xfrm>
            <a:off x="-461012" y="75575"/>
            <a:ext cx="1492264" cy="1638150"/>
            <a:chOff x="-541687" y="156250"/>
            <a:chExt cx="1492264" cy="1638150"/>
          </a:xfrm>
        </p:grpSpPr>
        <p:pic>
          <p:nvPicPr>
            <p:cNvPr id="152" name="Google Shape;152;p22"/>
            <p:cNvPicPr preferRelativeResize="0"/>
            <p:nvPr/>
          </p:nvPicPr>
          <p:blipFill rotWithShape="1">
            <a:blip r:embed="rId2">
              <a:alphaModFix/>
            </a:blip>
            <a:srcRect/>
            <a:stretch/>
          </p:blipFill>
          <p:spPr>
            <a:xfrm>
              <a:off x="72476" y="156250"/>
              <a:ext cx="878101" cy="878125"/>
            </a:xfrm>
            <a:prstGeom prst="rect">
              <a:avLst/>
            </a:prstGeom>
            <a:noFill/>
            <a:ln>
              <a:noFill/>
            </a:ln>
          </p:spPr>
        </p:pic>
        <p:sp>
          <p:nvSpPr>
            <p:cNvPr id="153" name="Google Shape;153;p22"/>
            <p:cNvSpPr/>
            <p:nvPr/>
          </p:nvSpPr>
          <p:spPr>
            <a:xfrm>
              <a:off x="-541687" y="539500"/>
              <a:ext cx="1254900" cy="1254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pic>
        <p:nvPicPr>
          <p:cNvPr id="154" name="Google Shape;154;p22"/>
          <p:cNvPicPr preferRelativeResize="0"/>
          <p:nvPr/>
        </p:nvPicPr>
        <p:blipFill>
          <a:blip r:embed="rId3">
            <a:alphaModFix/>
          </a:blip>
          <a:stretch>
            <a:fillRect/>
          </a:stretch>
        </p:blipFill>
        <p:spPr>
          <a:xfrm rot="-559571" flipH="1">
            <a:off x="7681859" y="3588103"/>
            <a:ext cx="1356490" cy="14144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07750" y="660531"/>
            <a:ext cx="4528800" cy="3180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48300" y="3850150"/>
            <a:ext cx="4247700" cy="4758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425386">
            <a:off x="8388476" y="34169"/>
            <a:ext cx="1365039" cy="1423407"/>
          </a:xfrm>
          <a:prstGeom prst="rect">
            <a:avLst/>
          </a:prstGeom>
          <a:noFill/>
          <a:ln>
            <a:noFill/>
          </a:ln>
        </p:spPr>
      </p:pic>
      <p:grpSp>
        <p:nvGrpSpPr>
          <p:cNvPr id="12" name="Google Shape;12;p2"/>
          <p:cNvGrpSpPr/>
          <p:nvPr/>
        </p:nvGrpSpPr>
        <p:grpSpPr>
          <a:xfrm>
            <a:off x="96876" y="3999825"/>
            <a:ext cx="1465212" cy="1708700"/>
            <a:chOff x="96876" y="3999825"/>
            <a:chExt cx="1465212" cy="1708700"/>
          </a:xfrm>
        </p:grpSpPr>
        <p:pic>
          <p:nvPicPr>
            <p:cNvPr id="13" name="Google Shape;13;p2"/>
            <p:cNvPicPr preferRelativeResize="0"/>
            <p:nvPr/>
          </p:nvPicPr>
          <p:blipFill>
            <a:blip r:embed="rId3">
              <a:alphaModFix/>
            </a:blip>
            <a:stretch>
              <a:fillRect/>
            </a:stretch>
          </p:blipFill>
          <p:spPr>
            <a:xfrm>
              <a:off x="96876" y="3999825"/>
              <a:ext cx="878100" cy="878125"/>
            </a:xfrm>
            <a:prstGeom prst="rect">
              <a:avLst/>
            </a:prstGeom>
            <a:noFill/>
            <a:ln>
              <a:noFill/>
            </a:ln>
          </p:spPr>
        </p:pic>
        <p:sp>
          <p:nvSpPr>
            <p:cNvPr id="14" name="Google Shape;14;p2"/>
            <p:cNvSpPr/>
            <p:nvPr/>
          </p:nvSpPr>
          <p:spPr>
            <a:xfrm>
              <a:off x="307188" y="4453625"/>
              <a:ext cx="1254900" cy="1254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Tree>
    <p:extLst>
      <p:ext uri="{BB962C8B-B14F-4D97-AF65-F5344CB8AC3E}">
        <p14:creationId xmlns:p14="http://schemas.microsoft.com/office/powerpoint/2010/main" val="142367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049275" y="2195000"/>
            <a:ext cx="4061400" cy="2236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3225" y="539500"/>
            <a:ext cx="16026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i="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a:spLocks noGrp="1"/>
          </p:cNvSpPr>
          <p:nvPr>
            <p:ph type="pic" idx="3"/>
          </p:nvPr>
        </p:nvSpPr>
        <p:spPr>
          <a:xfrm>
            <a:off x="-40375" y="1777025"/>
            <a:ext cx="3759900" cy="3759900"/>
          </a:xfrm>
          <a:prstGeom prst="ellipse">
            <a:avLst/>
          </a:prstGeom>
          <a:noFill/>
          <a:ln w="9525" cap="flat" cmpd="sng">
            <a:solidFill>
              <a:schemeClr val="dk2"/>
            </a:solidFill>
            <a:prstDash val="solid"/>
            <a:round/>
            <a:headEnd type="none" w="sm" len="sm"/>
            <a:tailEnd type="none" w="sm" len="sm"/>
          </a:ln>
        </p:spPr>
      </p:sp>
      <p:sp>
        <p:nvSpPr>
          <p:cNvPr id="19" name="Google Shape;19;p3"/>
          <p:cNvSpPr/>
          <p:nvPr/>
        </p:nvSpPr>
        <p:spPr>
          <a:xfrm>
            <a:off x="8430776" y="539500"/>
            <a:ext cx="1523400" cy="15234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Tree>
    <p:extLst>
      <p:ext uri="{BB962C8B-B14F-4D97-AF65-F5344CB8AC3E}">
        <p14:creationId xmlns:p14="http://schemas.microsoft.com/office/powerpoint/2010/main" val="3638087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8424000" y="3806861"/>
            <a:ext cx="828000" cy="8280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 name="Google Shape;23;p4"/>
          <p:cNvSpPr txBox="1">
            <a:spLocks noGrp="1"/>
          </p:cNvSpPr>
          <p:nvPr>
            <p:ph type="body" idx="1"/>
          </p:nvPr>
        </p:nvSpPr>
        <p:spPr>
          <a:xfrm>
            <a:off x="720000" y="1084626"/>
            <a:ext cx="7704000" cy="351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24" name="Google Shape;24;p4"/>
          <p:cNvPicPr preferRelativeResize="0"/>
          <p:nvPr/>
        </p:nvPicPr>
        <p:blipFill>
          <a:blip r:embed="rId2">
            <a:alphaModFix/>
          </a:blip>
          <a:stretch>
            <a:fillRect/>
          </a:stretch>
        </p:blipFill>
        <p:spPr>
          <a:xfrm rot="4083323">
            <a:off x="-88097" y="-20680"/>
            <a:ext cx="1365040" cy="1423403"/>
          </a:xfrm>
          <a:prstGeom prst="rect">
            <a:avLst/>
          </a:prstGeom>
          <a:noFill/>
          <a:ln>
            <a:noFill/>
          </a:ln>
        </p:spPr>
      </p:pic>
      <p:pic>
        <p:nvPicPr>
          <p:cNvPr id="25" name="Google Shape;25;p4"/>
          <p:cNvPicPr preferRelativeResize="0"/>
          <p:nvPr/>
        </p:nvPicPr>
        <p:blipFill rotWithShape="1">
          <a:blip r:embed="rId3">
            <a:alphaModFix/>
          </a:blip>
          <a:srcRect/>
          <a:stretch/>
        </p:blipFill>
        <p:spPr>
          <a:xfrm rot="62">
            <a:off x="7952782" y="4475832"/>
            <a:ext cx="1988035" cy="538739"/>
          </a:xfrm>
          <a:prstGeom prst="rect">
            <a:avLst/>
          </a:prstGeom>
          <a:noFill/>
          <a:ln>
            <a:noFill/>
          </a:ln>
        </p:spPr>
      </p:pic>
    </p:spTree>
    <p:extLst>
      <p:ext uri="{BB962C8B-B14F-4D97-AF65-F5344CB8AC3E}">
        <p14:creationId xmlns:p14="http://schemas.microsoft.com/office/powerpoint/2010/main" val="2217384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 name="Google Shape;28;p5"/>
          <p:cNvSpPr txBox="1">
            <a:spLocks noGrp="1"/>
          </p:cNvSpPr>
          <p:nvPr>
            <p:ph type="subTitle" idx="1"/>
          </p:nvPr>
        </p:nvSpPr>
        <p:spPr>
          <a:xfrm>
            <a:off x="720000" y="3492426"/>
            <a:ext cx="6856200" cy="6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720002" y="1977726"/>
            <a:ext cx="6856200" cy="6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720002" y="1525925"/>
            <a:ext cx="6856200" cy="4518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 name="Google Shape;31;p5"/>
          <p:cNvSpPr txBox="1">
            <a:spLocks noGrp="1"/>
          </p:cNvSpPr>
          <p:nvPr>
            <p:ph type="subTitle" idx="4"/>
          </p:nvPr>
        </p:nvSpPr>
        <p:spPr>
          <a:xfrm>
            <a:off x="720000" y="3040624"/>
            <a:ext cx="6856200" cy="4518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32" name="Google Shape;32;p5"/>
          <p:cNvPicPr preferRelativeResize="0"/>
          <p:nvPr/>
        </p:nvPicPr>
        <p:blipFill>
          <a:blip r:embed="rId2">
            <a:alphaModFix/>
          </a:blip>
          <a:stretch>
            <a:fillRect/>
          </a:stretch>
        </p:blipFill>
        <p:spPr>
          <a:xfrm rot="-5856203">
            <a:off x="7027450" y="934638"/>
            <a:ext cx="3247523" cy="398025"/>
          </a:xfrm>
          <a:prstGeom prst="rect">
            <a:avLst/>
          </a:prstGeom>
          <a:noFill/>
          <a:ln>
            <a:noFill/>
          </a:ln>
        </p:spPr>
      </p:pic>
    </p:spTree>
    <p:extLst>
      <p:ext uri="{BB962C8B-B14F-4D97-AF65-F5344CB8AC3E}">
        <p14:creationId xmlns:p14="http://schemas.microsoft.com/office/powerpoint/2010/main" val="3118869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35" name="Google Shape;35;p6"/>
          <p:cNvGrpSpPr/>
          <p:nvPr/>
        </p:nvGrpSpPr>
        <p:grpSpPr>
          <a:xfrm>
            <a:off x="8202142" y="2765275"/>
            <a:ext cx="1501833" cy="2603446"/>
            <a:chOff x="8202142" y="2765275"/>
            <a:chExt cx="1501833" cy="2603446"/>
          </a:xfrm>
        </p:grpSpPr>
        <p:sp>
          <p:nvSpPr>
            <p:cNvPr id="36" name="Google Shape;36;p6"/>
            <p:cNvSpPr/>
            <p:nvPr/>
          </p:nvSpPr>
          <p:spPr>
            <a:xfrm>
              <a:off x="8552875" y="2765275"/>
              <a:ext cx="1151100" cy="11511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37" name="Google Shape;37;p6"/>
            <p:cNvPicPr preferRelativeResize="0"/>
            <p:nvPr/>
          </p:nvPicPr>
          <p:blipFill rotWithShape="1">
            <a:blip r:embed="rId2">
              <a:alphaModFix/>
            </a:blip>
            <a:srcRect/>
            <a:stretch/>
          </p:blipFill>
          <p:spPr>
            <a:xfrm rot="-4052828" flipH="1">
              <a:off x="7836712" y="4077806"/>
              <a:ext cx="1988032" cy="538739"/>
            </a:xfrm>
            <a:prstGeom prst="rect">
              <a:avLst/>
            </a:prstGeom>
            <a:noFill/>
            <a:ln>
              <a:noFill/>
            </a:ln>
          </p:spPr>
        </p:pic>
      </p:grpSp>
    </p:spTree>
    <p:extLst>
      <p:ext uri="{BB962C8B-B14F-4D97-AF65-F5344CB8AC3E}">
        <p14:creationId xmlns:p14="http://schemas.microsoft.com/office/powerpoint/2010/main" val="3853947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txBox="1">
            <a:spLocks noGrp="1"/>
          </p:cNvSpPr>
          <p:nvPr>
            <p:ph type="subTitle" idx="1"/>
          </p:nvPr>
        </p:nvSpPr>
        <p:spPr>
          <a:xfrm>
            <a:off x="713225" y="1953950"/>
            <a:ext cx="3560100" cy="2371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0" name="Google Shape;40;p7"/>
          <p:cNvSpPr txBox="1">
            <a:spLocks noGrp="1"/>
          </p:cNvSpPr>
          <p:nvPr>
            <p:ph type="title"/>
          </p:nvPr>
        </p:nvSpPr>
        <p:spPr>
          <a:xfrm>
            <a:off x="713225" y="1096900"/>
            <a:ext cx="3740400" cy="84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 name="Google Shape;41;p7"/>
          <p:cNvSpPr>
            <a:spLocks noGrp="1"/>
          </p:cNvSpPr>
          <p:nvPr>
            <p:ph type="pic" idx="2"/>
          </p:nvPr>
        </p:nvSpPr>
        <p:spPr>
          <a:xfrm>
            <a:off x="4777225" y="785125"/>
            <a:ext cx="4417200" cy="4417200"/>
          </a:xfrm>
          <a:prstGeom prst="ellipse">
            <a:avLst/>
          </a:prstGeom>
          <a:noFill/>
          <a:ln w="9525" cap="flat" cmpd="sng">
            <a:solidFill>
              <a:schemeClr val="dk2"/>
            </a:solidFill>
            <a:prstDash val="solid"/>
            <a:round/>
            <a:headEnd type="none" w="sm" len="sm"/>
            <a:tailEnd type="none" w="sm" len="sm"/>
          </a:ln>
        </p:spPr>
      </p:sp>
      <p:grpSp>
        <p:nvGrpSpPr>
          <p:cNvPr id="42" name="Google Shape;42;p7"/>
          <p:cNvGrpSpPr/>
          <p:nvPr/>
        </p:nvGrpSpPr>
        <p:grpSpPr>
          <a:xfrm>
            <a:off x="107277" y="-577387"/>
            <a:ext cx="1708846" cy="1918875"/>
            <a:chOff x="107277" y="-577387"/>
            <a:chExt cx="1708846" cy="1918875"/>
          </a:xfrm>
        </p:grpSpPr>
        <p:pic>
          <p:nvPicPr>
            <p:cNvPr id="43" name="Google Shape;43;p7"/>
            <p:cNvPicPr preferRelativeResize="0"/>
            <p:nvPr/>
          </p:nvPicPr>
          <p:blipFill>
            <a:blip r:embed="rId2">
              <a:alphaModFix/>
            </a:blip>
            <a:stretch>
              <a:fillRect/>
            </a:stretch>
          </p:blipFill>
          <p:spPr>
            <a:xfrm rot="-10276250" flipH="1">
              <a:off x="206756" y="-167746"/>
              <a:ext cx="1356491" cy="1414493"/>
            </a:xfrm>
            <a:prstGeom prst="rect">
              <a:avLst/>
            </a:prstGeom>
            <a:noFill/>
            <a:ln>
              <a:noFill/>
            </a:ln>
          </p:spPr>
        </p:pic>
        <p:sp>
          <p:nvSpPr>
            <p:cNvPr id="44" name="Google Shape;44;p7"/>
            <p:cNvSpPr/>
            <p:nvPr/>
          </p:nvSpPr>
          <p:spPr>
            <a:xfrm>
              <a:off x="789223" y="-577387"/>
              <a:ext cx="1026900" cy="1026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Tree>
    <p:extLst>
      <p:ext uri="{BB962C8B-B14F-4D97-AF65-F5344CB8AC3E}">
        <p14:creationId xmlns:p14="http://schemas.microsoft.com/office/powerpoint/2010/main" val="2646009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7" name="Google Shape;47;p8"/>
          <p:cNvPicPr preferRelativeResize="0"/>
          <p:nvPr/>
        </p:nvPicPr>
        <p:blipFill>
          <a:blip r:embed="rId2">
            <a:alphaModFix/>
          </a:blip>
          <a:stretch>
            <a:fillRect/>
          </a:stretch>
        </p:blipFill>
        <p:spPr>
          <a:xfrm flipH="1">
            <a:off x="-84750" y="141487"/>
            <a:ext cx="3247524" cy="398025"/>
          </a:xfrm>
          <a:prstGeom prst="rect">
            <a:avLst/>
          </a:prstGeom>
          <a:noFill/>
          <a:ln>
            <a:noFill/>
          </a:ln>
        </p:spPr>
      </p:pic>
      <p:grpSp>
        <p:nvGrpSpPr>
          <p:cNvPr id="48" name="Google Shape;48;p8"/>
          <p:cNvGrpSpPr/>
          <p:nvPr/>
        </p:nvGrpSpPr>
        <p:grpSpPr>
          <a:xfrm>
            <a:off x="8167552" y="3698788"/>
            <a:ext cx="1555450" cy="2100425"/>
            <a:chOff x="260677" y="-647987"/>
            <a:chExt cx="1555450" cy="2100425"/>
          </a:xfrm>
        </p:grpSpPr>
        <p:pic>
          <p:nvPicPr>
            <p:cNvPr id="49" name="Google Shape;49;p8"/>
            <p:cNvPicPr preferRelativeResize="0"/>
            <p:nvPr/>
          </p:nvPicPr>
          <p:blipFill>
            <a:blip r:embed="rId3">
              <a:alphaModFix/>
            </a:blip>
            <a:stretch>
              <a:fillRect/>
            </a:stretch>
          </p:blipFill>
          <p:spPr>
            <a:xfrm rot="-10276250" flipH="1">
              <a:off x="360156" y="-56796"/>
              <a:ext cx="1356491" cy="1414493"/>
            </a:xfrm>
            <a:prstGeom prst="rect">
              <a:avLst/>
            </a:prstGeom>
            <a:noFill/>
            <a:ln>
              <a:noFill/>
            </a:ln>
          </p:spPr>
        </p:pic>
        <p:sp>
          <p:nvSpPr>
            <p:cNvPr id="50" name="Google Shape;50;p8"/>
            <p:cNvSpPr/>
            <p:nvPr/>
          </p:nvSpPr>
          <p:spPr>
            <a:xfrm>
              <a:off x="617773" y="-647987"/>
              <a:ext cx="1026900" cy="1026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Tree>
    <p:extLst>
      <p:ext uri="{BB962C8B-B14F-4D97-AF65-F5344CB8AC3E}">
        <p14:creationId xmlns:p14="http://schemas.microsoft.com/office/powerpoint/2010/main" val="2623739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049275" y="2195000"/>
            <a:ext cx="4061400" cy="2236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3225" y="539500"/>
            <a:ext cx="16026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i="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a:spLocks noGrp="1"/>
          </p:cNvSpPr>
          <p:nvPr>
            <p:ph type="pic" idx="3"/>
          </p:nvPr>
        </p:nvSpPr>
        <p:spPr>
          <a:xfrm>
            <a:off x="-40375" y="1777025"/>
            <a:ext cx="3759900" cy="3759900"/>
          </a:xfrm>
          <a:prstGeom prst="ellipse">
            <a:avLst/>
          </a:prstGeom>
          <a:noFill/>
          <a:ln w="9525" cap="flat" cmpd="sng">
            <a:solidFill>
              <a:schemeClr val="dk2"/>
            </a:solidFill>
            <a:prstDash val="solid"/>
            <a:round/>
            <a:headEnd type="none" w="sm" len="sm"/>
            <a:tailEnd type="none" w="sm" len="sm"/>
          </a:ln>
        </p:spPr>
      </p:sp>
      <p:sp>
        <p:nvSpPr>
          <p:cNvPr id="19" name="Google Shape;19;p3"/>
          <p:cNvSpPr/>
          <p:nvPr/>
        </p:nvSpPr>
        <p:spPr>
          <a:xfrm>
            <a:off x="8430776" y="539500"/>
            <a:ext cx="1523400" cy="15234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53" name="Google Shape;53;p9"/>
          <p:cNvSpPr txBox="1">
            <a:spLocks noGrp="1"/>
          </p:cNvSpPr>
          <p:nvPr>
            <p:ph type="subTitle" idx="1"/>
          </p:nvPr>
        </p:nvSpPr>
        <p:spPr>
          <a:xfrm>
            <a:off x="2135550" y="3153500"/>
            <a:ext cx="4872900" cy="6711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200"/>
              <a:buNone/>
              <a:defRPr sz="1600">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grpSp>
        <p:nvGrpSpPr>
          <p:cNvPr id="54" name="Google Shape;54;p9"/>
          <p:cNvGrpSpPr/>
          <p:nvPr/>
        </p:nvGrpSpPr>
        <p:grpSpPr>
          <a:xfrm>
            <a:off x="8265976" y="116950"/>
            <a:ext cx="1465212" cy="1708700"/>
            <a:chOff x="96876" y="3999825"/>
            <a:chExt cx="1465212" cy="1708700"/>
          </a:xfrm>
        </p:grpSpPr>
        <p:pic>
          <p:nvPicPr>
            <p:cNvPr id="55" name="Google Shape;55;p9"/>
            <p:cNvPicPr preferRelativeResize="0"/>
            <p:nvPr/>
          </p:nvPicPr>
          <p:blipFill>
            <a:blip r:embed="rId2">
              <a:alphaModFix/>
            </a:blip>
            <a:stretch>
              <a:fillRect/>
            </a:stretch>
          </p:blipFill>
          <p:spPr>
            <a:xfrm>
              <a:off x="96876" y="3999825"/>
              <a:ext cx="878100" cy="878125"/>
            </a:xfrm>
            <a:prstGeom prst="rect">
              <a:avLst/>
            </a:prstGeom>
            <a:noFill/>
            <a:ln>
              <a:noFill/>
            </a:ln>
          </p:spPr>
        </p:pic>
        <p:sp>
          <p:nvSpPr>
            <p:cNvPr id="56" name="Google Shape;56;p9"/>
            <p:cNvSpPr/>
            <p:nvPr/>
          </p:nvSpPr>
          <p:spPr>
            <a:xfrm>
              <a:off x="307188" y="4453625"/>
              <a:ext cx="1254900" cy="1254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Tree>
    <p:extLst>
      <p:ext uri="{BB962C8B-B14F-4D97-AF65-F5344CB8AC3E}">
        <p14:creationId xmlns:p14="http://schemas.microsoft.com/office/powerpoint/2010/main" val="25766202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0" y="0"/>
            <a:ext cx="9144000" cy="5143500"/>
          </a:xfrm>
          <a:prstGeom prst="rect">
            <a:avLst/>
          </a:prstGeom>
          <a:noFill/>
          <a:ln>
            <a:noFill/>
          </a:ln>
        </p:spPr>
      </p:sp>
      <p:sp>
        <p:nvSpPr>
          <p:cNvPr id="59" name="Google Shape;59;p10"/>
          <p:cNvSpPr txBox="1">
            <a:spLocks noGrp="1"/>
          </p:cNvSpPr>
          <p:nvPr>
            <p:ph type="title"/>
          </p:nvPr>
        </p:nvSpPr>
        <p:spPr>
          <a:xfrm>
            <a:off x="720000" y="4098675"/>
            <a:ext cx="7704000" cy="488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600"/>
              <a:buNone/>
              <a:defRPr>
                <a:solidFill>
                  <a:schemeClr val="lt1"/>
                </a:solidFill>
              </a:defRPr>
            </a:lvl2pPr>
            <a:lvl3pPr lvl="2" algn="ctr" rtl="0">
              <a:spcBef>
                <a:spcPts val="0"/>
              </a:spcBef>
              <a:spcAft>
                <a:spcPts val="0"/>
              </a:spcAft>
              <a:buClr>
                <a:schemeClr val="lt1"/>
              </a:buClr>
              <a:buSzPts val="3600"/>
              <a:buNone/>
              <a:defRPr>
                <a:solidFill>
                  <a:schemeClr val="lt1"/>
                </a:solidFill>
              </a:defRPr>
            </a:lvl3pPr>
            <a:lvl4pPr lvl="3" algn="ctr" rtl="0">
              <a:spcBef>
                <a:spcPts val="0"/>
              </a:spcBef>
              <a:spcAft>
                <a:spcPts val="0"/>
              </a:spcAft>
              <a:buClr>
                <a:schemeClr val="lt1"/>
              </a:buClr>
              <a:buSzPts val="3600"/>
              <a:buNone/>
              <a:defRPr>
                <a:solidFill>
                  <a:schemeClr val="lt1"/>
                </a:solidFill>
              </a:defRPr>
            </a:lvl4pPr>
            <a:lvl5pPr lvl="4" algn="ctr" rtl="0">
              <a:spcBef>
                <a:spcPts val="0"/>
              </a:spcBef>
              <a:spcAft>
                <a:spcPts val="0"/>
              </a:spcAft>
              <a:buClr>
                <a:schemeClr val="lt1"/>
              </a:buClr>
              <a:buSzPts val="3600"/>
              <a:buNone/>
              <a:defRPr>
                <a:solidFill>
                  <a:schemeClr val="lt1"/>
                </a:solidFill>
              </a:defRPr>
            </a:lvl5pPr>
            <a:lvl6pPr lvl="5" algn="ctr" rtl="0">
              <a:spcBef>
                <a:spcPts val="0"/>
              </a:spcBef>
              <a:spcAft>
                <a:spcPts val="0"/>
              </a:spcAft>
              <a:buClr>
                <a:schemeClr val="lt1"/>
              </a:buClr>
              <a:buSzPts val="3600"/>
              <a:buNone/>
              <a:defRPr>
                <a:solidFill>
                  <a:schemeClr val="lt1"/>
                </a:solidFill>
              </a:defRPr>
            </a:lvl6pPr>
            <a:lvl7pPr lvl="6" algn="ctr" rtl="0">
              <a:spcBef>
                <a:spcPts val="0"/>
              </a:spcBef>
              <a:spcAft>
                <a:spcPts val="0"/>
              </a:spcAft>
              <a:buClr>
                <a:schemeClr val="lt1"/>
              </a:buClr>
              <a:buSzPts val="3600"/>
              <a:buNone/>
              <a:defRPr>
                <a:solidFill>
                  <a:schemeClr val="lt1"/>
                </a:solidFill>
              </a:defRPr>
            </a:lvl7pPr>
            <a:lvl8pPr lvl="7" algn="ctr" rtl="0">
              <a:spcBef>
                <a:spcPts val="0"/>
              </a:spcBef>
              <a:spcAft>
                <a:spcPts val="0"/>
              </a:spcAft>
              <a:buClr>
                <a:schemeClr val="lt1"/>
              </a:buClr>
              <a:buSzPts val="3600"/>
              <a:buNone/>
              <a:defRPr>
                <a:solidFill>
                  <a:schemeClr val="lt1"/>
                </a:solidFill>
              </a:defRPr>
            </a:lvl8pPr>
            <a:lvl9pPr lvl="8" algn="ctr" rtl="0">
              <a:spcBef>
                <a:spcPts val="0"/>
              </a:spcBef>
              <a:spcAft>
                <a:spcPts val="0"/>
              </a:spcAft>
              <a:buClr>
                <a:schemeClr val="lt1"/>
              </a:buClr>
              <a:buSzPts val="3600"/>
              <a:buNone/>
              <a:defRPr>
                <a:solidFill>
                  <a:schemeClr val="lt1"/>
                </a:solidFill>
              </a:defRPr>
            </a:lvl9pPr>
          </a:lstStyle>
          <a:p>
            <a:endParaRPr/>
          </a:p>
        </p:txBody>
      </p:sp>
    </p:spTree>
    <p:extLst>
      <p:ext uri="{BB962C8B-B14F-4D97-AF65-F5344CB8AC3E}">
        <p14:creationId xmlns:p14="http://schemas.microsoft.com/office/powerpoint/2010/main" val="1974931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676700" y="1436150"/>
            <a:ext cx="5790600" cy="1279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i="1"/>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a:spLocks noGrp="1"/>
          </p:cNvSpPr>
          <p:nvPr>
            <p:ph type="subTitle" idx="1"/>
          </p:nvPr>
        </p:nvSpPr>
        <p:spPr>
          <a:xfrm>
            <a:off x="1676700" y="2845575"/>
            <a:ext cx="5790600" cy="4971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3" name="Google Shape;63;p11"/>
          <p:cNvPicPr preferRelativeResize="0"/>
          <p:nvPr/>
        </p:nvPicPr>
        <p:blipFill>
          <a:blip r:embed="rId2">
            <a:alphaModFix/>
          </a:blip>
          <a:stretch>
            <a:fillRect/>
          </a:stretch>
        </p:blipFill>
        <p:spPr>
          <a:xfrm>
            <a:off x="8011363" y="1958075"/>
            <a:ext cx="919525" cy="3008323"/>
          </a:xfrm>
          <a:prstGeom prst="rect">
            <a:avLst/>
          </a:prstGeom>
          <a:noFill/>
          <a:ln>
            <a:noFill/>
          </a:ln>
        </p:spPr>
      </p:pic>
      <p:sp>
        <p:nvSpPr>
          <p:cNvPr id="64" name="Google Shape;64;p11"/>
          <p:cNvSpPr/>
          <p:nvPr/>
        </p:nvSpPr>
        <p:spPr>
          <a:xfrm>
            <a:off x="-470625" y="-348050"/>
            <a:ext cx="1775100" cy="17751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Tree>
    <p:extLst>
      <p:ext uri="{BB962C8B-B14F-4D97-AF65-F5344CB8AC3E}">
        <p14:creationId xmlns:p14="http://schemas.microsoft.com/office/powerpoint/2010/main" val="2823573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5"/>
        <p:cNvGrpSpPr/>
        <p:nvPr/>
      </p:nvGrpSpPr>
      <p:grpSpPr>
        <a:xfrm>
          <a:off x="0" y="0"/>
          <a:ext cx="0" cy="0"/>
          <a:chOff x="0" y="0"/>
          <a:chExt cx="0" cy="0"/>
        </a:xfrm>
      </p:grpSpPr>
    </p:spTree>
    <p:extLst>
      <p:ext uri="{BB962C8B-B14F-4D97-AF65-F5344CB8AC3E}">
        <p14:creationId xmlns:p14="http://schemas.microsoft.com/office/powerpoint/2010/main" val="1538683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sp>
        <p:nvSpPr>
          <p:cNvPr id="67" name="Google Shape;6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8" name="Google Shape;68;p13"/>
          <p:cNvSpPr txBox="1">
            <a:spLocks noGrp="1"/>
          </p:cNvSpPr>
          <p:nvPr>
            <p:ph type="title" idx="2" hasCustomPrompt="1"/>
          </p:nvPr>
        </p:nvSpPr>
        <p:spPr>
          <a:xfrm>
            <a:off x="720000" y="1424854"/>
            <a:ext cx="1026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i="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3" hasCustomPrompt="1"/>
          </p:nvPr>
        </p:nvSpPr>
        <p:spPr>
          <a:xfrm>
            <a:off x="720000" y="2835203"/>
            <a:ext cx="1026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i="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4" hasCustomPrompt="1"/>
          </p:nvPr>
        </p:nvSpPr>
        <p:spPr>
          <a:xfrm>
            <a:off x="3419275" y="1424854"/>
            <a:ext cx="1026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i="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5" hasCustomPrompt="1"/>
          </p:nvPr>
        </p:nvSpPr>
        <p:spPr>
          <a:xfrm>
            <a:off x="3419275" y="2835200"/>
            <a:ext cx="1026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i="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6" hasCustomPrompt="1"/>
          </p:nvPr>
        </p:nvSpPr>
        <p:spPr>
          <a:xfrm>
            <a:off x="6118550" y="1424854"/>
            <a:ext cx="1026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i="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7" hasCustomPrompt="1"/>
          </p:nvPr>
        </p:nvSpPr>
        <p:spPr>
          <a:xfrm>
            <a:off x="6118550" y="2835200"/>
            <a:ext cx="1026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i="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1"/>
          </p:nvPr>
        </p:nvSpPr>
        <p:spPr>
          <a:xfrm>
            <a:off x="720000" y="1948654"/>
            <a:ext cx="2022300" cy="6663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400"/>
              <a:buFont typeface="Raleway"/>
              <a:buNone/>
              <a:defRPr sz="2000">
                <a:solidFill>
                  <a:schemeClr val="lt1"/>
                </a:solidFill>
                <a:latin typeface="Homenaje"/>
                <a:ea typeface="Homenaje"/>
                <a:cs typeface="Homenaje"/>
                <a:sym typeface="Homenaje"/>
              </a:defRPr>
            </a:lvl1pPr>
            <a:lvl2pPr lvl="1"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2pPr>
            <a:lvl3pPr lvl="2"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3pPr>
            <a:lvl4pPr lvl="3"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4pPr>
            <a:lvl5pPr lvl="4"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5pPr>
            <a:lvl6pPr lvl="5"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6pPr>
            <a:lvl7pPr lvl="6"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7pPr>
            <a:lvl8pPr lvl="7"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8pPr>
            <a:lvl9pPr lvl="8"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9pPr>
          </a:lstStyle>
          <a:p>
            <a:endParaRPr/>
          </a:p>
        </p:txBody>
      </p:sp>
      <p:sp>
        <p:nvSpPr>
          <p:cNvPr id="75" name="Google Shape;75;p13"/>
          <p:cNvSpPr txBox="1">
            <a:spLocks noGrp="1"/>
          </p:cNvSpPr>
          <p:nvPr>
            <p:ph type="subTitle" idx="8"/>
          </p:nvPr>
        </p:nvSpPr>
        <p:spPr>
          <a:xfrm>
            <a:off x="3419275" y="1948654"/>
            <a:ext cx="2022300" cy="6663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6" name="Google Shape;76;p13"/>
          <p:cNvSpPr txBox="1">
            <a:spLocks noGrp="1"/>
          </p:cNvSpPr>
          <p:nvPr>
            <p:ph type="subTitle" idx="9"/>
          </p:nvPr>
        </p:nvSpPr>
        <p:spPr>
          <a:xfrm>
            <a:off x="6118550" y="1948654"/>
            <a:ext cx="2022300" cy="6663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400"/>
              <a:buFont typeface="Raleway"/>
              <a:buNone/>
              <a:defRPr sz="2000">
                <a:solidFill>
                  <a:schemeClr val="lt1"/>
                </a:solidFill>
                <a:latin typeface="Homenaje"/>
                <a:ea typeface="Homenaje"/>
                <a:cs typeface="Homenaje"/>
                <a:sym typeface="Homenaje"/>
              </a:defRPr>
            </a:lvl1pPr>
            <a:lvl2pPr lvl="1"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2pPr>
            <a:lvl3pPr lvl="2"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3pPr>
            <a:lvl4pPr lvl="3"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4pPr>
            <a:lvl5pPr lvl="4"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5pPr>
            <a:lvl6pPr lvl="5"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6pPr>
            <a:lvl7pPr lvl="6"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7pPr>
            <a:lvl8pPr lvl="7"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8pPr>
            <a:lvl9pPr lvl="8"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9pPr>
          </a:lstStyle>
          <a:p>
            <a:endParaRPr/>
          </a:p>
        </p:txBody>
      </p:sp>
      <p:sp>
        <p:nvSpPr>
          <p:cNvPr id="77" name="Google Shape;77;p13"/>
          <p:cNvSpPr txBox="1">
            <a:spLocks noGrp="1"/>
          </p:cNvSpPr>
          <p:nvPr>
            <p:ph type="subTitle" idx="13"/>
          </p:nvPr>
        </p:nvSpPr>
        <p:spPr>
          <a:xfrm>
            <a:off x="720000" y="3358954"/>
            <a:ext cx="2022300" cy="6663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400"/>
              <a:buFont typeface="Raleway"/>
              <a:buNone/>
              <a:defRPr sz="2000">
                <a:solidFill>
                  <a:schemeClr val="lt1"/>
                </a:solidFill>
                <a:latin typeface="Homenaje"/>
                <a:ea typeface="Homenaje"/>
                <a:cs typeface="Homenaje"/>
                <a:sym typeface="Homenaje"/>
              </a:defRPr>
            </a:lvl1pPr>
            <a:lvl2pPr lvl="1"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2pPr>
            <a:lvl3pPr lvl="2"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3pPr>
            <a:lvl4pPr lvl="3"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4pPr>
            <a:lvl5pPr lvl="4"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5pPr>
            <a:lvl6pPr lvl="5"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6pPr>
            <a:lvl7pPr lvl="6"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7pPr>
            <a:lvl8pPr lvl="7"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8pPr>
            <a:lvl9pPr lvl="8"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9pPr>
          </a:lstStyle>
          <a:p>
            <a:endParaRPr/>
          </a:p>
        </p:txBody>
      </p:sp>
      <p:sp>
        <p:nvSpPr>
          <p:cNvPr id="78" name="Google Shape;78;p13"/>
          <p:cNvSpPr txBox="1">
            <a:spLocks noGrp="1"/>
          </p:cNvSpPr>
          <p:nvPr>
            <p:ph type="subTitle" idx="14"/>
          </p:nvPr>
        </p:nvSpPr>
        <p:spPr>
          <a:xfrm>
            <a:off x="3419275" y="3358954"/>
            <a:ext cx="2022300" cy="6663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9" name="Google Shape;79;p13"/>
          <p:cNvSpPr txBox="1">
            <a:spLocks noGrp="1"/>
          </p:cNvSpPr>
          <p:nvPr>
            <p:ph type="subTitle" idx="15"/>
          </p:nvPr>
        </p:nvSpPr>
        <p:spPr>
          <a:xfrm>
            <a:off x="6118550" y="3358954"/>
            <a:ext cx="2022300" cy="6663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400"/>
              <a:buFont typeface="Raleway"/>
              <a:buNone/>
              <a:defRPr sz="2000">
                <a:solidFill>
                  <a:schemeClr val="lt1"/>
                </a:solidFill>
                <a:latin typeface="Homenaje"/>
                <a:ea typeface="Homenaje"/>
                <a:cs typeface="Homenaje"/>
                <a:sym typeface="Homenaje"/>
              </a:defRPr>
            </a:lvl1pPr>
            <a:lvl2pPr lvl="1"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2pPr>
            <a:lvl3pPr lvl="2"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3pPr>
            <a:lvl4pPr lvl="3"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4pPr>
            <a:lvl5pPr lvl="4"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5pPr>
            <a:lvl6pPr lvl="5"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6pPr>
            <a:lvl7pPr lvl="6"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7pPr>
            <a:lvl8pPr lvl="7"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8pPr>
            <a:lvl9pPr lvl="8" rtl="0">
              <a:lnSpc>
                <a:spcPct val="100000"/>
              </a:lnSpc>
              <a:spcBef>
                <a:spcPts val="0"/>
              </a:spcBef>
              <a:spcAft>
                <a:spcPts val="0"/>
              </a:spcAft>
              <a:buClr>
                <a:schemeClr val="lt1"/>
              </a:buClr>
              <a:buSzPts val="2400"/>
              <a:buFont typeface="Raleway"/>
              <a:buNone/>
              <a:defRPr sz="2400" b="1">
                <a:solidFill>
                  <a:schemeClr val="lt1"/>
                </a:solidFill>
                <a:latin typeface="Raleway"/>
                <a:ea typeface="Raleway"/>
                <a:cs typeface="Raleway"/>
                <a:sym typeface="Raleway"/>
              </a:defRPr>
            </a:lvl9pPr>
          </a:lstStyle>
          <a:p>
            <a:endParaRPr/>
          </a:p>
        </p:txBody>
      </p:sp>
      <p:pic>
        <p:nvPicPr>
          <p:cNvPr id="80" name="Google Shape;80;p13"/>
          <p:cNvPicPr preferRelativeResize="0"/>
          <p:nvPr/>
        </p:nvPicPr>
        <p:blipFill>
          <a:blip r:embed="rId2">
            <a:alphaModFix/>
          </a:blip>
          <a:stretch>
            <a:fillRect/>
          </a:stretch>
        </p:blipFill>
        <p:spPr>
          <a:xfrm>
            <a:off x="-336875" y="4664162"/>
            <a:ext cx="3247524" cy="398025"/>
          </a:xfrm>
          <a:prstGeom prst="rect">
            <a:avLst/>
          </a:prstGeom>
          <a:noFill/>
          <a:ln>
            <a:noFill/>
          </a:ln>
        </p:spPr>
      </p:pic>
    </p:spTree>
    <p:extLst>
      <p:ext uri="{BB962C8B-B14F-4D97-AF65-F5344CB8AC3E}">
        <p14:creationId xmlns:p14="http://schemas.microsoft.com/office/powerpoint/2010/main" val="222471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83" name="Google Shape;83;p14"/>
          <p:cNvGrpSpPr/>
          <p:nvPr/>
        </p:nvGrpSpPr>
        <p:grpSpPr>
          <a:xfrm>
            <a:off x="8095000" y="-237850"/>
            <a:ext cx="1330355" cy="1356724"/>
            <a:chOff x="8095000" y="-237850"/>
            <a:chExt cx="1330355" cy="1356724"/>
          </a:xfrm>
        </p:grpSpPr>
        <p:pic>
          <p:nvPicPr>
            <p:cNvPr id="84" name="Google Shape;84;p14"/>
            <p:cNvPicPr preferRelativeResize="0"/>
            <p:nvPr/>
          </p:nvPicPr>
          <p:blipFill rotWithShape="1">
            <a:blip r:embed="rId2">
              <a:alphaModFix/>
            </a:blip>
            <a:srcRect/>
            <a:stretch/>
          </p:blipFill>
          <p:spPr>
            <a:xfrm>
              <a:off x="8650375" y="343872"/>
              <a:ext cx="774980" cy="775001"/>
            </a:xfrm>
            <a:prstGeom prst="rect">
              <a:avLst/>
            </a:prstGeom>
            <a:noFill/>
            <a:ln>
              <a:noFill/>
            </a:ln>
          </p:spPr>
        </p:pic>
        <p:sp>
          <p:nvSpPr>
            <p:cNvPr id="85" name="Google Shape;85;p14"/>
            <p:cNvSpPr/>
            <p:nvPr/>
          </p:nvSpPr>
          <p:spPr>
            <a:xfrm>
              <a:off x="8095000" y="-237850"/>
              <a:ext cx="948900" cy="948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pic>
        <p:nvPicPr>
          <p:cNvPr id="86" name="Google Shape;86;p14"/>
          <p:cNvPicPr preferRelativeResize="0"/>
          <p:nvPr/>
        </p:nvPicPr>
        <p:blipFill>
          <a:blip r:embed="rId3">
            <a:alphaModFix/>
          </a:blip>
          <a:stretch>
            <a:fillRect/>
          </a:stretch>
        </p:blipFill>
        <p:spPr>
          <a:xfrm rot="-7392948">
            <a:off x="-155451" y="4056957"/>
            <a:ext cx="1059795" cy="1094099"/>
          </a:xfrm>
          <a:prstGeom prst="rect">
            <a:avLst/>
          </a:prstGeom>
          <a:noFill/>
          <a:ln>
            <a:noFill/>
          </a:ln>
        </p:spPr>
      </p:pic>
    </p:spTree>
    <p:extLst>
      <p:ext uri="{BB962C8B-B14F-4D97-AF65-F5344CB8AC3E}">
        <p14:creationId xmlns:p14="http://schemas.microsoft.com/office/powerpoint/2010/main" val="42545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89" name="Google Shape;89;p15"/>
          <p:cNvPicPr preferRelativeResize="0"/>
          <p:nvPr/>
        </p:nvPicPr>
        <p:blipFill rotWithShape="1">
          <a:blip r:embed="rId2">
            <a:alphaModFix/>
          </a:blip>
          <a:srcRect t="31478"/>
          <a:stretch/>
        </p:blipFill>
        <p:spPr>
          <a:xfrm rot="-557301">
            <a:off x="8278562" y="-270143"/>
            <a:ext cx="893526" cy="2003038"/>
          </a:xfrm>
          <a:prstGeom prst="rect">
            <a:avLst/>
          </a:prstGeom>
          <a:noFill/>
          <a:ln>
            <a:noFill/>
          </a:ln>
        </p:spPr>
      </p:pic>
      <p:sp>
        <p:nvSpPr>
          <p:cNvPr id="90" name="Google Shape;90;p15"/>
          <p:cNvSpPr/>
          <p:nvPr/>
        </p:nvSpPr>
        <p:spPr>
          <a:xfrm>
            <a:off x="-467450" y="3816425"/>
            <a:ext cx="1077000" cy="10770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Tree>
    <p:extLst>
      <p:ext uri="{BB962C8B-B14F-4D97-AF65-F5344CB8AC3E}">
        <p14:creationId xmlns:p14="http://schemas.microsoft.com/office/powerpoint/2010/main" val="1645142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5861300" y="1485750"/>
            <a:ext cx="224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3" name="Google Shape;93;p16"/>
          <p:cNvSpPr txBox="1">
            <a:spLocks noGrp="1"/>
          </p:cNvSpPr>
          <p:nvPr>
            <p:ph type="subTitle" idx="1"/>
          </p:nvPr>
        </p:nvSpPr>
        <p:spPr>
          <a:xfrm>
            <a:off x="5861300" y="2225525"/>
            <a:ext cx="2249400" cy="143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4" name="Google Shape;94;p16"/>
          <p:cNvSpPr/>
          <p:nvPr/>
        </p:nvSpPr>
        <p:spPr>
          <a:xfrm>
            <a:off x="-701800" y="3789000"/>
            <a:ext cx="1354500" cy="13545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95" name="Google Shape;95;p16"/>
          <p:cNvPicPr preferRelativeResize="0"/>
          <p:nvPr/>
        </p:nvPicPr>
        <p:blipFill>
          <a:blip r:embed="rId2">
            <a:alphaModFix/>
          </a:blip>
          <a:stretch>
            <a:fillRect/>
          </a:stretch>
        </p:blipFill>
        <p:spPr>
          <a:xfrm rot="5910631">
            <a:off x="7517188" y="-1067525"/>
            <a:ext cx="919525" cy="3008322"/>
          </a:xfrm>
          <a:prstGeom prst="rect">
            <a:avLst/>
          </a:prstGeom>
          <a:noFill/>
          <a:ln>
            <a:noFill/>
          </a:ln>
        </p:spPr>
      </p:pic>
      <p:pic>
        <p:nvPicPr>
          <p:cNvPr id="96" name="Google Shape;96;p16"/>
          <p:cNvPicPr preferRelativeResize="0"/>
          <p:nvPr/>
        </p:nvPicPr>
        <p:blipFill>
          <a:blip r:embed="rId3">
            <a:alphaModFix/>
          </a:blip>
          <a:stretch>
            <a:fillRect/>
          </a:stretch>
        </p:blipFill>
        <p:spPr>
          <a:xfrm>
            <a:off x="338625" y="4724600"/>
            <a:ext cx="572701" cy="572701"/>
          </a:xfrm>
          <a:prstGeom prst="rect">
            <a:avLst/>
          </a:prstGeom>
          <a:noFill/>
          <a:ln>
            <a:noFill/>
          </a:ln>
        </p:spPr>
      </p:pic>
    </p:spTree>
    <p:extLst>
      <p:ext uri="{BB962C8B-B14F-4D97-AF65-F5344CB8AC3E}">
        <p14:creationId xmlns:p14="http://schemas.microsoft.com/office/powerpoint/2010/main" val="2472878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9" name="Google Shape;99;p17"/>
          <p:cNvSpPr txBox="1">
            <a:spLocks noGrp="1"/>
          </p:cNvSpPr>
          <p:nvPr>
            <p:ph type="subTitle" idx="1"/>
          </p:nvPr>
        </p:nvSpPr>
        <p:spPr>
          <a:xfrm>
            <a:off x="716613" y="2294000"/>
            <a:ext cx="2418600" cy="15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7"/>
          <p:cNvSpPr txBox="1">
            <a:spLocks noGrp="1"/>
          </p:cNvSpPr>
          <p:nvPr>
            <p:ph type="subTitle" idx="2"/>
          </p:nvPr>
        </p:nvSpPr>
        <p:spPr>
          <a:xfrm>
            <a:off x="3362700" y="2294000"/>
            <a:ext cx="2418600" cy="15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 name="Google Shape;101;p17"/>
          <p:cNvSpPr txBox="1">
            <a:spLocks noGrp="1"/>
          </p:cNvSpPr>
          <p:nvPr>
            <p:ph type="subTitle" idx="3"/>
          </p:nvPr>
        </p:nvSpPr>
        <p:spPr>
          <a:xfrm>
            <a:off x="6008787" y="2294000"/>
            <a:ext cx="2418600" cy="158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17"/>
          <p:cNvSpPr txBox="1">
            <a:spLocks noGrp="1"/>
          </p:cNvSpPr>
          <p:nvPr>
            <p:ph type="subTitle" idx="4"/>
          </p:nvPr>
        </p:nvSpPr>
        <p:spPr>
          <a:xfrm>
            <a:off x="716613" y="1829500"/>
            <a:ext cx="2418600" cy="4644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3" name="Google Shape;103;p17"/>
          <p:cNvSpPr txBox="1">
            <a:spLocks noGrp="1"/>
          </p:cNvSpPr>
          <p:nvPr>
            <p:ph type="subTitle" idx="5"/>
          </p:nvPr>
        </p:nvSpPr>
        <p:spPr>
          <a:xfrm>
            <a:off x="3362704" y="1829500"/>
            <a:ext cx="2418600" cy="4644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4" name="Google Shape;104;p17"/>
          <p:cNvSpPr txBox="1">
            <a:spLocks noGrp="1"/>
          </p:cNvSpPr>
          <p:nvPr>
            <p:ph type="subTitle" idx="6"/>
          </p:nvPr>
        </p:nvSpPr>
        <p:spPr>
          <a:xfrm>
            <a:off x="6008787" y="1829500"/>
            <a:ext cx="2418600" cy="4644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5" name="Google Shape;105;p17"/>
          <p:cNvGrpSpPr/>
          <p:nvPr/>
        </p:nvGrpSpPr>
        <p:grpSpPr>
          <a:xfrm>
            <a:off x="-203454" y="-207900"/>
            <a:ext cx="10212331" cy="5248349"/>
            <a:chOff x="-203454" y="-207900"/>
            <a:chExt cx="10212331" cy="5248349"/>
          </a:xfrm>
        </p:grpSpPr>
        <p:pic>
          <p:nvPicPr>
            <p:cNvPr id="106" name="Google Shape;106;p17"/>
            <p:cNvPicPr preferRelativeResize="0"/>
            <p:nvPr/>
          </p:nvPicPr>
          <p:blipFill>
            <a:blip r:embed="rId2">
              <a:alphaModFix/>
            </a:blip>
            <a:stretch>
              <a:fillRect/>
            </a:stretch>
          </p:blipFill>
          <p:spPr>
            <a:xfrm>
              <a:off x="-203454" y="4167550"/>
              <a:ext cx="872899" cy="872899"/>
            </a:xfrm>
            <a:prstGeom prst="rect">
              <a:avLst/>
            </a:prstGeom>
            <a:noFill/>
            <a:ln>
              <a:noFill/>
            </a:ln>
          </p:spPr>
        </p:pic>
        <p:grpSp>
          <p:nvGrpSpPr>
            <p:cNvPr id="107" name="Google Shape;107;p17"/>
            <p:cNvGrpSpPr/>
            <p:nvPr/>
          </p:nvGrpSpPr>
          <p:grpSpPr>
            <a:xfrm>
              <a:off x="8100500" y="-207900"/>
              <a:ext cx="1908377" cy="2019725"/>
              <a:chOff x="-169450" y="-678237"/>
              <a:chExt cx="1908377" cy="2019725"/>
            </a:xfrm>
          </p:grpSpPr>
          <p:pic>
            <p:nvPicPr>
              <p:cNvPr id="108" name="Google Shape;108;p17"/>
              <p:cNvPicPr preferRelativeResize="0"/>
              <p:nvPr/>
            </p:nvPicPr>
            <p:blipFill rotWithShape="1">
              <a:blip r:embed="rId3">
                <a:alphaModFix/>
              </a:blip>
              <a:srcRect/>
              <a:stretch/>
            </p:blipFill>
            <p:spPr>
              <a:xfrm rot="-10276250" flipH="1">
                <a:off x="282956" y="-167746"/>
                <a:ext cx="1356491" cy="1414493"/>
              </a:xfrm>
              <a:prstGeom prst="rect">
                <a:avLst/>
              </a:prstGeom>
              <a:noFill/>
              <a:ln>
                <a:noFill/>
              </a:ln>
            </p:spPr>
          </p:pic>
          <p:sp>
            <p:nvSpPr>
              <p:cNvPr id="109" name="Google Shape;109;p17"/>
              <p:cNvSpPr/>
              <p:nvPr/>
            </p:nvSpPr>
            <p:spPr>
              <a:xfrm>
                <a:off x="-169450" y="-678237"/>
                <a:ext cx="946800" cy="9468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grpSp>
    </p:spTree>
    <p:extLst>
      <p:ext uri="{BB962C8B-B14F-4D97-AF65-F5344CB8AC3E}">
        <p14:creationId xmlns:p14="http://schemas.microsoft.com/office/powerpoint/2010/main" val="24323675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12" name="Google Shape;112;p18"/>
          <p:cNvSpPr txBox="1">
            <a:spLocks noGrp="1"/>
          </p:cNvSpPr>
          <p:nvPr>
            <p:ph type="subTitle" idx="1"/>
          </p:nvPr>
        </p:nvSpPr>
        <p:spPr>
          <a:xfrm>
            <a:off x="720000" y="1875504"/>
            <a:ext cx="3699300" cy="8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8"/>
          <p:cNvSpPr txBox="1">
            <a:spLocks noGrp="1"/>
          </p:cNvSpPr>
          <p:nvPr>
            <p:ph type="subTitle" idx="2"/>
          </p:nvPr>
        </p:nvSpPr>
        <p:spPr>
          <a:xfrm>
            <a:off x="4724704" y="1875504"/>
            <a:ext cx="3699300" cy="8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18"/>
          <p:cNvSpPr txBox="1">
            <a:spLocks noGrp="1"/>
          </p:cNvSpPr>
          <p:nvPr>
            <p:ph type="subTitle" idx="3"/>
          </p:nvPr>
        </p:nvSpPr>
        <p:spPr>
          <a:xfrm>
            <a:off x="720000" y="3480050"/>
            <a:ext cx="3699300" cy="8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18"/>
          <p:cNvSpPr txBox="1">
            <a:spLocks noGrp="1"/>
          </p:cNvSpPr>
          <p:nvPr>
            <p:ph type="subTitle" idx="4"/>
          </p:nvPr>
        </p:nvSpPr>
        <p:spPr>
          <a:xfrm>
            <a:off x="4724704" y="3480050"/>
            <a:ext cx="3699300" cy="8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8"/>
          <p:cNvSpPr txBox="1">
            <a:spLocks noGrp="1"/>
          </p:cNvSpPr>
          <p:nvPr>
            <p:ph type="subTitle" idx="5"/>
          </p:nvPr>
        </p:nvSpPr>
        <p:spPr>
          <a:xfrm>
            <a:off x="720000" y="1456304"/>
            <a:ext cx="3699300" cy="4269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18"/>
          <p:cNvSpPr txBox="1">
            <a:spLocks noGrp="1"/>
          </p:cNvSpPr>
          <p:nvPr>
            <p:ph type="subTitle" idx="6"/>
          </p:nvPr>
        </p:nvSpPr>
        <p:spPr>
          <a:xfrm>
            <a:off x="720000" y="3060775"/>
            <a:ext cx="3699300" cy="4269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18"/>
          <p:cNvSpPr txBox="1">
            <a:spLocks noGrp="1"/>
          </p:cNvSpPr>
          <p:nvPr>
            <p:ph type="subTitle" idx="7"/>
          </p:nvPr>
        </p:nvSpPr>
        <p:spPr>
          <a:xfrm>
            <a:off x="4724675" y="1456304"/>
            <a:ext cx="3699300" cy="4269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9" name="Google Shape;119;p18"/>
          <p:cNvSpPr txBox="1">
            <a:spLocks noGrp="1"/>
          </p:cNvSpPr>
          <p:nvPr>
            <p:ph type="subTitle" idx="8"/>
          </p:nvPr>
        </p:nvSpPr>
        <p:spPr>
          <a:xfrm>
            <a:off x="4724675" y="3060775"/>
            <a:ext cx="3699300" cy="4269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20" name="Google Shape;120;p18"/>
          <p:cNvGrpSpPr/>
          <p:nvPr/>
        </p:nvGrpSpPr>
        <p:grpSpPr>
          <a:xfrm>
            <a:off x="7233762" y="3525782"/>
            <a:ext cx="2618204" cy="2156435"/>
            <a:chOff x="7233762" y="3525782"/>
            <a:chExt cx="2618204" cy="2156435"/>
          </a:xfrm>
        </p:grpSpPr>
        <p:sp>
          <p:nvSpPr>
            <p:cNvPr id="121" name="Google Shape;121;p18"/>
            <p:cNvSpPr/>
            <p:nvPr/>
          </p:nvSpPr>
          <p:spPr>
            <a:xfrm>
              <a:off x="8554325" y="3967550"/>
              <a:ext cx="968100" cy="9681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122" name="Google Shape;122;p18"/>
            <p:cNvPicPr preferRelativeResize="0"/>
            <p:nvPr/>
          </p:nvPicPr>
          <p:blipFill rotWithShape="1">
            <a:blip r:embed="rId2">
              <a:alphaModFix/>
            </a:blip>
            <a:srcRect r="39737"/>
            <a:stretch/>
          </p:blipFill>
          <p:spPr>
            <a:xfrm rot="-1827177">
              <a:off x="7345869" y="4056995"/>
              <a:ext cx="2393990" cy="1094009"/>
            </a:xfrm>
            <a:prstGeom prst="rect">
              <a:avLst/>
            </a:prstGeom>
            <a:noFill/>
            <a:ln>
              <a:noFill/>
            </a:ln>
          </p:spPr>
        </p:pic>
      </p:grpSp>
    </p:spTree>
    <p:extLst>
      <p:ext uri="{BB962C8B-B14F-4D97-AF65-F5344CB8AC3E}">
        <p14:creationId xmlns:p14="http://schemas.microsoft.com/office/powerpoint/2010/main" val="2804830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8424000" y="3806861"/>
            <a:ext cx="828000" cy="8280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 name="Google Shape;23;p4"/>
          <p:cNvSpPr txBox="1">
            <a:spLocks noGrp="1"/>
          </p:cNvSpPr>
          <p:nvPr>
            <p:ph type="body" idx="1"/>
          </p:nvPr>
        </p:nvSpPr>
        <p:spPr>
          <a:xfrm>
            <a:off x="720000" y="1084626"/>
            <a:ext cx="7704000" cy="351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24" name="Google Shape;24;p4"/>
          <p:cNvPicPr preferRelativeResize="0"/>
          <p:nvPr/>
        </p:nvPicPr>
        <p:blipFill>
          <a:blip r:embed="rId2">
            <a:alphaModFix/>
          </a:blip>
          <a:stretch>
            <a:fillRect/>
          </a:stretch>
        </p:blipFill>
        <p:spPr>
          <a:xfrm rot="4083323">
            <a:off x="-88097" y="-20680"/>
            <a:ext cx="1365040" cy="1423403"/>
          </a:xfrm>
          <a:prstGeom prst="rect">
            <a:avLst/>
          </a:prstGeom>
          <a:noFill/>
          <a:ln>
            <a:noFill/>
          </a:ln>
        </p:spPr>
      </p:pic>
      <p:pic>
        <p:nvPicPr>
          <p:cNvPr id="25" name="Google Shape;25;p4"/>
          <p:cNvPicPr preferRelativeResize="0"/>
          <p:nvPr/>
        </p:nvPicPr>
        <p:blipFill rotWithShape="1">
          <a:blip r:embed="rId3">
            <a:alphaModFix/>
          </a:blip>
          <a:srcRect/>
          <a:stretch/>
        </p:blipFill>
        <p:spPr>
          <a:xfrm rot="62">
            <a:off x="7952782" y="4475832"/>
            <a:ext cx="1988035" cy="53873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25" name="Google Shape;125;p19"/>
          <p:cNvSpPr txBox="1">
            <a:spLocks noGrp="1"/>
          </p:cNvSpPr>
          <p:nvPr>
            <p:ph type="subTitle" idx="1"/>
          </p:nvPr>
        </p:nvSpPr>
        <p:spPr>
          <a:xfrm>
            <a:off x="720000" y="1848894"/>
            <a:ext cx="2289000" cy="10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2"/>
          </p:nvPr>
        </p:nvSpPr>
        <p:spPr>
          <a:xfrm>
            <a:off x="3427500" y="1848875"/>
            <a:ext cx="2289000" cy="10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3"/>
          </p:nvPr>
        </p:nvSpPr>
        <p:spPr>
          <a:xfrm>
            <a:off x="720000" y="3597200"/>
            <a:ext cx="2289000" cy="10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subTitle" idx="4"/>
          </p:nvPr>
        </p:nvSpPr>
        <p:spPr>
          <a:xfrm>
            <a:off x="3427500" y="3597200"/>
            <a:ext cx="2289000" cy="10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9"/>
          <p:cNvSpPr txBox="1">
            <a:spLocks noGrp="1"/>
          </p:cNvSpPr>
          <p:nvPr>
            <p:ph type="subTitle" idx="5"/>
          </p:nvPr>
        </p:nvSpPr>
        <p:spPr>
          <a:xfrm>
            <a:off x="6135000" y="1848875"/>
            <a:ext cx="2289000" cy="10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9"/>
          <p:cNvSpPr txBox="1">
            <a:spLocks noGrp="1"/>
          </p:cNvSpPr>
          <p:nvPr>
            <p:ph type="subTitle" idx="6"/>
          </p:nvPr>
        </p:nvSpPr>
        <p:spPr>
          <a:xfrm>
            <a:off x="6135000" y="3597200"/>
            <a:ext cx="2289000" cy="10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 name="Google Shape;131;p19"/>
          <p:cNvSpPr txBox="1">
            <a:spLocks noGrp="1"/>
          </p:cNvSpPr>
          <p:nvPr>
            <p:ph type="subTitle" idx="7"/>
          </p:nvPr>
        </p:nvSpPr>
        <p:spPr>
          <a:xfrm>
            <a:off x="720000" y="1413500"/>
            <a:ext cx="2289000" cy="438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9"/>
          <p:cNvSpPr txBox="1">
            <a:spLocks noGrp="1"/>
          </p:cNvSpPr>
          <p:nvPr>
            <p:ph type="subTitle" idx="8"/>
          </p:nvPr>
        </p:nvSpPr>
        <p:spPr>
          <a:xfrm>
            <a:off x="3427500" y="1413500"/>
            <a:ext cx="2289000" cy="438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19"/>
          <p:cNvSpPr txBox="1">
            <a:spLocks noGrp="1"/>
          </p:cNvSpPr>
          <p:nvPr>
            <p:ph type="subTitle" idx="9"/>
          </p:nvPr>
        </p:nvSpPr>
        <p:spPr>
          <a:xfrm>
            <a:off x="6135000" y="1413500"/>
            <a:ext cx="2289000" cy="438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4" name="Google Shape;134;p19"/>
          <p:cNvSpPr txBox="1">
            <a:spLocks noGrp="1"/>
          </p:cNvSpPr>
          <p:nvPr>
            <p:ph type="subTitle" idx="13"/>
          </p:nvPr>
        </p:nvSpPr>
        <p:spPr>
          <a:xfrm>
            <a:off x="720000" y="3158600"/>
            <a:ext cx="2289000" cy="438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5" name="Google Shape;135;p19"/>
          <p:cNvSpPr txBox="1">
            <a:spLocks noGrp="1"/>
          </p:cNvSpPr>
          <p:nvPr>
            <p:ph type="subTitle" idx="14"/>
          </p:nvPr>
        </p:nvSpPr>
        <p:spPr>
          <a:xfrm>
            <a:off x="3427500" y="3158602"/>
            <a:ext cx="2289000" cy="438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6" name="Google Shape;136;p19"/>
          <p:cNvSpPr txBox="1">
            <a:spLocks noGrp="1"/>
          </p:cNvSpPr>
          <p:nvPr>
            <p:ph type="subTitle" idx="15"/>
          </p:nvPr>
        </p:nvSpPr>
        <p:spPr>
          <a:xfrm>
            <a:off x="6135000" y="3158602"/>
            <a:ext cx="2289000" cy="4386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7" name="Google Shape;137;p19"/>
          <p:cNvGrpSpPr/>
          <p:nvPr/>
        </p:nvGrpSpPr>
        <p:grpSpPr>
          <a:xfrm>
            <a:off x="-777418" y="-56204"/>
            <a:ext cx="9921411" cy="5052167"/>
            <a:chOff x="-777418" y="-56204"/>
            <a:chExt cx="9921411" cy="5052167"/>
          </a:xfrm>
        </p:grpSpPr>
        <p:pic>
          <p:nvPicPr>
            <p:cNvPr id="138" name="Google Shape;138;p19"/>
            <p:cNvPicPr preferRelativeResize="0"/>
            <p:nvPr/>
          </p:nvPicPr>
          <p:blipFill>
            <a:blip r:embed="rId2">
              <a:alphaModFix/>
            </a:blip>
            <a:stretch>
              <a:fillRect/>
            </a:stretch>
          </p:blipFill>
          <p:spPr>
            <a:xfrm>
              <a:off x="8084200" y="-56204"/>
              <a:ext cx="1059793" cy="1094100"/>
            </a:xfrm>
            <a:prstGeom prst="rect">
              <a:avLst/>
            </a:prstGeom>
            <a:noFill/>
            <a:ln>
              <a:noFill/>
            </a:ln>
          </p:spPr>
        </p:pic>
        <p:pic>
          <p:nvPicPr>
            <p:cNvPr id="139" name="Google Shape;139;p19"/>
            <p:cNvPicPr preferRelativeResize="0"/>
            <p:nvPr/>
          </p:nvPicPr>
          <p:blipFill rotWithShape="1">
            <a:blip r:embed="rId3">
              <a:alphaModFix/>
            </a:blip>
            <a:srcRect/>
            <a:stretch/>
          </p:blipFill>
          <p:spPr>
            <a:xfrm rot="62">
              <a:off x="-777418" y="4457207"/>
              <a:ext cx="1988035" cy="538739"/>
            </a:xfrm>
            <a:prstGeom prst="rect">
              <a:avLst/>
            </a:prstGeom>
            <a:noFill/>
            <a:ln>
              <a:noFill/>
            </a:ln>
          </p:spPr>
        </p:pic>
      </p:grpSp>
    </p:spTree>
    <p:extLst>
      <p:ext uri="{BB962C8B-B14F-4D97-AF65-F5344CB8AC3E}">
        <p14:creationId xmlns:p14="http://schemas.microsoft.com/office/powerpoint/2010/main" val="2119136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2694125" y="540000"/>
            <a:ext cx="3755700" cy="118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7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2" name="Google Shape;142;p20"/>
          <p:cNvSpPr txBox="1">
            <a:spLocks noGrp="1"/>
          </p:cNvSpPr>
          <p:nvPr>
            <p:ph type="subTitle" idx="1"/>
          </p:nvPr>
        </p:nvSpPr>
        <p:spPr>
          <a:xfrm>
            <a:off x="2694088" y="1796625"/>
            <a:ext cx="37557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3" name="Google Shape;143;p20"/>
          <p:cNvSpPr txBox="1"/>
          <p:nvPr/>
        </p:nvSpPr>
        <p:spPr>
          <a:xfrm>
            <a:off x="2315950" y="3581700"/>
            <a:ext cx="4512000" cy="516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b="1">
                <a:solidFill>
                  <a:schemeClr val="dk1"/>
                </a:solidFill>
                <a:latin typeface="Montserrat"/>
                <a:ea typeface="Montserrat"/>
                <a:cs typeface="Montserrat"/>
                <a:sym typeface="Montserrat"/>
              </a:rPr>
              <a:t>CREDITS:</a:t>
            </a:r>
            <a:r>
              <a:rPr lang="en" sz="1000">
                <a:solidFill>
                  <a:schemeClr val="dk1"/>
                </a:solidFill>
                <a:latin typeface="Montserrat"/>
                <a:ea typeface="Montserrat"/>
                <a:cs typeface="Montserrat"/>
                <a:sym typeface="Montserrat"/>
              </a:rPr>
              <a:t> This presentation template was created by </a:t>
            </a:r>
            <a:r>
              <a:rPr lang="en" sz="1000" b="1" u="sng">
                <a:solidFill>
                  <a:schemeClr val="hlink"/>
                </a:solidFill>
                <a:latin typeface="Montserrat"/>
                <a:ea typeface="Montserrat"/>
                <a:cs typeface="Montserrat"/>
                <a:sym typeface="Montserrat"/>
                <a:hlinkClick r:id="rId2"/>
              </a:rPr>
              <a:t>Slidesgo</a:t>
            </a:r>
            <a:r>
              <a:rPr lang="en" sz="1000">
                <a:solidFill>
                  <a:schemeClr val="dk1"/>
                </a:solidFill>
                <a:latin typeface="Montserrat"/>
                <a:ea typeface="Montserrat"/>
                <a:cs typeface="Montserrat"/>
                <a:sym typeface="Montserrat"/>
              </a:rPr>
              <a:t>, and includes icons by </a:t>
            </a:r>
            <a:r>
              <a:rPr lang="en" sz="1000" b="1" u="sng">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a:solidFill>
                  <a:schemeClr val="dk1"/>
                </a:solidFill>
                <a:latin typeface="Montserrat"/>
                <a:ea typeface="Montserrat"/>
                <a:cs typeface="Montserrat"/>
                <a:sym typeface="Montserrat"/>
              </a:rPr>
              <a:t>, and infographics &amp; images by </a:t>
            </a:r>
            <a:r>
              <a:rPr lang="en" sz="1000" b="1"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Montserrat"/>
                <a:ea typeface="Montserrat"/>
                <a:cs typeface="Montserrat"/>
                <a:sym typeface="Montserrat"/>
              </a:rPr>
              <a:t> </a:t>
            </a:r>
            <a:endParaRPr sz="1000" b="1" u="sng">
              <a:solidFill>
                <a:schemeClr val="dk1"/>
              </a:solidFill>
              <a:latin typeface="Montserrat"/>
              <a:ea typeface="Montserrat"/>
              <a:cs typeface="Montserrat"/>
              <a:sym typeface="Montserrat"/>
            </a:endParaRPr>
          </a:p>
        </p:txBody>
      </p:sp>
      <p:pic>
        <p:nvPicPr>
          <p:cNvPr id="144" name="Google Shape;144;p20"/>
          <p:cNvPicPr preferRelativeResize="0"/>
          <p:nvPr/>
        </p:nvPicPr>
        <p:blipFill>
          <a:blip r:embed="rId5">
            <a:alphaModFix/>
          </a:blip>
          <a:stretch>
            <a:fillRect/>
          </a:stretch>
        </p:blipFill>
        <p:spPr>
          <a:xfrm rot="-7499770">
            <a:off x="253462" y="-595789"/>
            <a:ext cx="919525" cy="3008321"/>
          </a:xfrm>
          <a:prstGeom prst="rect">
            <a:avLst/>
          </a:prstGeom>
          <a:noFill/>
          <a:ln>
            <a:noFill/>
          </a:ln>
        </p:spPr>
      </p:pic>
    </p:spTree>
    <p:extLst>
      <p:ext uri="{BB962C8B-B14F-4D97-AF65-F5344CB8AC3E}">
        <p14:creationId xmlns:p14="http://schemas.microsoft.com/office/powerpoint/2010/main" val="21076870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0"/>
        <p:cNvGrpSpPr/>
        <p:nvPr/>
      </p:nvGrpSpPr>
      <p:grpSpPr>
        <a:xfrm>
          <a:off x="0" y="0"/>
          <a:ext cx="0" cy="0"/>
          <a:chOff x="0" y="0"/>
          <a:chExt cx="0" cy="0"/>
        </a:xfrm>
      </p:grpSpPr>
      <p:grpSp>
        <p:nvGrpSpPr>
          <p:cNvPr id="151" name="Google Shape;151;p22"/>
          <p:cNvGrpSpPr/>
          <p:nvPr/>
        </p:nvGrpSpPr>
        <p:grpSpPr>
          <a:xfrm>
            <a:off x="-461012" y="75575"/>
            <a:ext cx="1492264" cy="1638150"/>
            <a:chOff x="-541687" y="156250"/>
            <a:chExt cx="1492264" cy="1638150"/>
          </a:xfrm>
        </p:grpSpPr>
        <p:pic>
          <p:nvPicPr>
            <p:cNvPr id="152" name="Google Shape;152;p22"/>
            <p:cNvPicPr preferRelativeResize="0"/>
            <p:nvPr/>
          </p:nvPicPr>
          <p:blipFill rotWithShape="1">
            <a:blip r:embed="rId2">
              <a:alphaModFix/>
            </a:blip>
            <a:srcRect/>
            <a:stretch/>
          </p:blipFill>
          <p:spPr>
            <a:xfrm>
              <a:off x="72476" y="156250"/>
              <a:ext cx="878101" cy="878125"/>
            </a:xfrm>
            <a:prstGeom prst="rect">
              <a:avLst/>
            </a:prstGeom>
            <a:noFill/>
            <a:ln>
              <a:noFill/>
            </a:ln>
          </p:spPr>
        </p:pic>
        <p:sp>
          <p:nvSpPr>
            <p:cNvPr id="153" name="Google Shape;153;p22"/>
            <p:cNvSpPr/>
            <p:nvPr/>
          </p:nvSpPr>
          <p:spPr>
            <a:xfrm>
              <a:off x="-541687" y="539500"/>
              <a:ext cx="1254900" cy="1254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pic>
        <p:nvPicPr>
          <p:cNvPr id="154" name="Google Shape;154;p22"/>
          <p:cNvPicPr preferRelativeResize="0"/>
          <p:nvPr/>
        </p:nvPicPr>
        <p:blipFill>
          <a:blip r:embed="rId3">
            <a:alphaModFix/>
          </a:blip>
          <a:stretch>
            <a:fillRect/>
          </a:stretch>
        </p:blipFill>
        <p:spPr>
          <a:xfrm rot="-559571" flipH="1">
            <a:off x="7681859" y="3588103"/>
            <a:ext cx="1356490" cy="1414491"/>
          </a:xfrm>
          <a:prstGeom prst="rect">
            <a:avLst/>
          </a:prstGeom>
          <a:noFill/>
          <a:ln>
            <a:noFill/>
          </a:ln>
        </p:spPr>
      </p:pic>
    </p:spTree>
    <p:extLst>
      <p:ext uri="{BB962C8B-B14F-4D97-AF65-F5344CB8AC3E}">
        <p14:creationId xmlns:p14="http://schemas.microsoft.com/office/powerpoint/2010/main" val="2961682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 name="Google Shape;28;p5"/>
          <p:cNvSpPr txBox="1">
            <a:spLocks noGrp="1"/>
          </p:cNvSpPr>
          <p:nvPr>
            <p:ph type="subTitle" idx="1"/>
          </p:nvPr>
        </p:nvSpPr>
        <p:spPr>
          <a:xfrm>
            <a:off x="720000" y="3492426"/>
            <a:ext cx="6856200" cy="6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subTitle" idx="2"/>
          </p:nvPr>
        </p:nvSpPr>
        <p:spPr>
          <a:xfrm>
            <a:off x="720002" y="1977726"/>
            <a:ext cx="6856200" cy="6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720002" y="1525925"/>
            <a:ext cx="6856200" cy="4518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 name="Google Shape;31;p5"/>
          <p:cNvSpPr txBox="1">
            <a:spLocks noGrp="1"/>
          </p:cNvSpPr>
          <p:nvPr>
            <p:ph type="subTitle" idx="4"/>
          </p:nvPr>
        </p:nvSpPr>
        <p:spPr>
          <a:xfrm>
            <a:off x="720000" y="3040624"/>
            <a:ext cx="6856200" cy="4518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2000">
                <a:solidFill>
                  <a:schemeClr val="lt1"/>
                </a:solidFill>
                <a:latin typeface="Homenaje"/>
                <a:ea typeface="Homenaje"/>
                <a:cs typeface="Homenaje"/>
                <a:sym typeface="Homenaj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32" name="Google Shape;32;p5"/>
          <p:cNvPicPr preferRelativeResize="0"/>
          <p:nvPr/>
        </p:nvPicPr>
        <p:blipFill>
          <a:blip r:embed="rId2">
            <a:alphaModFix/>
          </a:blip>
          <a:stretch>
            <a:fillRect/>
          </a:stretch>
        </p:blipFill>
        <p:spPr>
          <a:xfrm rot="-5856203">
            <a:off x="7027450" y="934638"/>
            <a:ext cx="3247523" cy="3980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35" name="Google Shape;35;p6"/>
          <p:cNvGrpSpPr/>
          <p:nvPr/>
        </p:nvGrpSpPr>
        <p:grpSpPr>
          <a:xfrm>
            <a:off x="8202142" y="2765275"/>
            <a:ext cx="1501833" cy="2603446"/>
            <a:chOff x="8202142" y="2765275"/>
            <a:chExt cx="1501833" cy="2603446"/>
          </a:xfrm>
        </p:grpSpPr>
        <p:sp>
          <p:nvSpPr>
            <p:cNvPr id="36" name="Google Shape;36;p6"/>
            <p:cNvSpPr/>
            <p:nvPr/>
          </p:nvSpPr>
          <p:spPr>
            <a:xfrm>
              <a:off x="8552875" y="2765275"/>
              <a:ext cx="1151100" cy="11511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37" name="Google Shape;37;p6"/>
            <p:cNvPicPr preferRelativeResize="0"/>
            <p:nvPr/>
          </p:nvPicPr>
          <p:blipFill rotWithShape="1">
            <a:blip r:embed="rId2">
              <a:alphaModFix/>
            </a:blip>
            <a:srcRect/>
            <a:stretch/>
          </p:blipFill>
          <p:spPr>
            <a:xfrm rot="-4052828" flipH="1">
              <a:off x="7836712" y="4077806"/>
              <a:ext cx="1988032" cy="538739"/>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subTitle" idx="1"/>
          </p:nvPr>
        </p:nvSpPr>
        <p:spPr>
          <a:xfrm>
            <a:off x="713225" y="1953950"/>
            <a:ext cx="3560100" cy="23715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40" name="Google Shape;40;p7"/>
          <p:cNvSpPr txBox="1">
            <a:spLocks noGrp="1"/>
          </p:cNvSpPr>
          <p:nvPr>
            <p:ph type="title"/>
          </p:nvPr>
        </p:nvSpPr>
        <p:spPr>
          <a:xfrm>
            <a:off x="713225" y="1096900"/>
            <a:ext cx="3740400" cy="84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 name="Google Shape;41;p7"/>
          <p:cNvSpPr>
            <a:spLocks noGrp="1"/>
          </p:cNvSpPr>
          <p:nvPr>
            <p:ph type="pic" idx="2"/>
          </p:nvPr>
        </p:nvSpPr>
        <p:spPr>
          <a:xfrm>
            <a:off x="4777225" y="785125"/>
            <a:ext cx="4417200" cy="4417200"/>
          </a:xfrm>
          <a:prstGeom prst="ellipse">
            <a:avLst/>
          </a:prstGeom>
          <a:noFill/>
          <a:ln w="9525" cap="flat" cmpd="sng">
            <a:solidFill>
              <a:schemeClr val="dk2"/>
            </a:solidFill>
            <a:prstDash val="solid"/>
            <a:round/>
            <a:headEnd type="none" w="sm" len="sm"/>
            <a:tailEnd type="none" w="sm" len="sm"/>
          </a:ln>
        </p:spPr>
      </p:sp>
      <p:grpSp>
        <p:nvGrpSpPr>
          <p:cNvPr id="42" name="Google Shape;42;p7"/>
          <p:cNvGrpSpPr/>
          <p:nvPr/>
        </p:nvGrpSpPr>
        <p:grpSpPr>
          <a:xfrm>
            <a:off x="107277" y="-577387"/>
            <a:ext cx="1708846" cy="1918875"/>
            <a:chOff x="107277" y="-577387"/>
            <a:chExt cx="1708846" cy="1918875"/>
          </a:xfrm>
        </p:grpSpPr>
        <p:pic>
          <p:nvPicPr>
            <p:cNvPr id="43" name="Google Shape;43;p7"/>
            <p:cNvPicPr preferRelativeResize="0"/>
            <p:nvPr/>
          </p:nvPicPr>
          <p:blipFill>
            <a:blip r:embed="rId2">
              <a:alphaModFix/>
            </a:blip>
            <a:stretch>
              <a:fillRect/>
            </a:stretch>
          </p:blipFill>
          <p:spPr>
            <a:xfrm rot="-10276250" flipH="1">
              <a:off x="206756" y="-167746"/>
              <a:ext cx="1356491" cy="1414493"/>
            </a:xfrm>
            <a:prstGeom prst="rect">
              <a:avLst/>
            </a:prstGeom>
            <a:noFill/>
            <a:ln>
              <a:noFill/>
            </a:ln>
          </p:spPr>
        </p:pic>
        <p:sp>
          <p:nvSpPr>
            <p:cNvPr id="44" name="Google Shape;44;p7"/>
            <p:cNvSpPr/>
            <p:nvPr/>
          </p:nvSpPr>
          <p:spPr>
            <a:xfrm>
              <a:off x="789223" y="-577387"/>
              <a:ext cx="1026900" cy="1026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53" name="Google Shape;53;p9"/>
          <p:cNvSpPr txBox="1">
            <a:spLocks noGrp="1"/>
          </p:cNvSpPr>
          <p:nvPr>
            <p:ph type="subTitle" idx="1"/>
          </p:nvPr>
        </p:nvSpPr>
        <p:spPr>
          <a:xfrm>
            <a:off x="2135550" y="3153500"/>
            <a:ext cx="4872900" cy="6711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200"/>
              <a:buNone/>
              <a:defRPr sz="1600">
                <a:solidFill>
                  <a:schemeClr val="lt1"/>
                </a:solidFill>
              </a:defRPr>
            </a:lvl1pPr>
            <a:lvl2pPr lvl="1" algn="ctr" rtl="0">
              <a:lnSpc>
                <a:spcPct val="100000"/>
              </a:lnSpc>
              <a:spcBef>
                <a:spcPts val="0"/>
              </a:spcBef>
              <a:spcAft>
                <a:spcPts val="0"/>
              </a:spcAft>
              <a:buClr>
                <a:schemeClr val="lt1"/>
              </a:buClr>
              <a:buSzPts val="1200"/>
              <a:buNone/>
              <a:defRPr>
                <a:solidFill>
                  <a:schemeClr val="lt1"/>
                </a:solidFill>
              </a:defRPr>
            </a:lvl2pPr>
            <a:lvl3pPr lvl="2" algn="ctr" rtl="0">
              <a:lnSpc>
                <a:spcPct val="100000"/>
              </a:lnSpc>
              <a:spcBef>
                <a:spcPts val="0"/>
              </a:spcBef>
              <a:spcAft>
                <a:spcPts val="0"/>
              </a:spcAft>
              <a:buClr>
                <a:schemeClr val="lt1"/>
              </a:buClr>
              <a:buSzPts val="1200"/>
              <a:buNone/>
              <a:defRPr>
                <a:solidFill>
                  <a:schemeClr val="lt1"/>
                </a:solidFill>
              </a:defRPr>
            </a:lvl3pPr>
            <a:lvl4pPr lvl="3" algn="ctr" rtl="0">
              <a:lnSpc>
                <a:spcPct val="100000"/>
              </a:lnSpc>
              <a:spcBef>
                <a:spcPts val="0"/>
              </a:spcBef>
              <a:spcAft>
                <a:spcPts val="0"/>
              </a:spcAft>
              <a:buClr>
                <a:schemeClr val="lt1"/>
              </a:buClr>
              <a:buSzPts val="1200"/>
              <a:buNone/>
              <a:defRPr>
                <a:solidFill>
                  <a:schemeClr val="lt1"/>
                </a:solidFill>
              </a:defRPr>
            </a:lvl4pPr>
            <a:lvl5pPr lvl="4" algn="ctr" rtl="0">
              <a:lnSpc>
                <a:spcPct val="100000"/>
              </a:lnSpc>
              <a:spcBef>
                <a:spcPts val="0"/>
              </a:spcBef>
              <a:spcAft>
                <a:spcPts val="0"/>
              </a:spcAft>
              <a:buClr>
                <a:schemeClr val="lt1"/>
              </a:buClr>
              <a:buSzPts val="1200"/>
              <a:buNone/>
              <a:defRPr>
                <a:solidFill>
                  <a:schemeClr val="lt1"/>
                </a:solidFill>
              </a:defRPr>
            </a:lvl5pPr>
            <a:lvl6pPr lvl="5" algn="ctr" rtl="0">
              <a:lnSpc>
                <a:spcPct val="100000"/>
              </a:lnSpc>
              <a:spcBef>
                <a:spcPts val="0"/>
              </a:spcBef>
              <a:spcAft>
                <a:spcPts val="0"/>
              </a:spcAft>
              <a:buClr>
                <a:schemeClr val="lt1"/>
              </a:buClr>
              <a:buSzPts val="1200"/>
              <a:buNone/>
              <a:defRPr>
                <a:solidFill>
                  <a:schemeClr val="lt1"/>
                </a:solidFill>
              </a:defRPr>
            </a:lvl6pPr>
            <a:lvl7pPr lvl="6" algn="ctr" rtl="0">
              <a:lnSpc>
                <a:spcPct val="100000"/>
              </a:lnSpc>
              <a:spcBef>
                <a:spcPts val="0"/>
              </a:spcBef>
              <a:spcAft>
                <a:spcPts val="0"/>
              </a:spcAft>
              <a:buClr>
                <a:schemeClr val="lt1"/>
              </a:buClr>
              <a:buSzPts val="1200"/>
              <a:buNone/>
              <a:defRPr>
                <a:solidFill>
                  <a:schemeClr val="lt1"/>
                </a:solidFill>
              </a:defRPr>
            </a:lvl7pPr>
            <a:lvl8pPr lvl="7" algn="ctr" rtl="0">
              <a:lnSpc>
                <a:spcPct val="100000"/>
              </a:lnSpc>
              <a:spcBef>
                <a:spcPts val="0"/>
              </a:spcBef>
              <a:spcAft>
                <a:spcPts val="0"/>
              </a:spcAft>
              <a:buClr>
                <a:schemeClr val="lt1"/>
              </a:buClr>
              <a:buSzPts val="1200"/>
              <a:buNone/>
              <a:defRPr>
                <a:solidFill>
                  <a:schemeClr val="lt1"/>
                </a:solidFill>
              </a:defRPr>
            </a:lvl8pPr>
            <a:lvl9pPr lvl="8" algn="ctr" rtl="0">
              <a:lnSpc>
                <a:spcPct val="100000"/>
              </a:lnSpc>
              <a:spcBef>
                <a:spcPts val="0"/>
              </a:spcBef>
              <a:spcAft>
                <a:spcPts val="0"/>
              </a:spcAft>
              <a:buClr>
                <a:schemeClr val="lt1"/>
              </a:buClr>
              <a:buSzPts val="1200"/>
              <a:buNone/>
              <a:defRPr>
                <a:solidFill>
                  <a:schemeClr val="lt1"/>
                </a:solidFill>
              </a:defRPr>
            </a:lvl9pPr>
          </a:lstStyle>
          <a:p>
            <a:endParaRPr/>
          </a:p>
        </p:txBody>
      </p:sp>
      <p:grpSp>
        <p:nvGrpSpPr>
          <p:cNvPr id="54" name="Google Shape;54;p9"/>
          <p:cNvGrpSpPr/>
          <p:nvPr/>
        </p:nvGrpSpPr>
        <p:grpSpPr>
          <a:xfrm>
            <a:off x="8265976" y="116950"/>
            <a:ext cx="1465212" cy="1708700"/>
            <a:chOff x="96876" y="3999825"/>
            <a:chExt cx="1465212" cy="1708700"/>
          </a:xfrm>
        </p:grpSpPr>
        <p:pic>
          <p:nvPicPr>
            <p:cNvPr id="55" name="Google Shape;55;p9"/>
            <p:cNvPicPr preferRelativeResize="0"/>
            <p:nvPr/>
          </p:nvPicPr>
          <p:blipFill>
            <a:blip r:embed="rId2">
              <a:alphaModFix/>
            </a:blip>
            <a:stretch>
              <a:fillRect/>
            </a:stretch>
          </p:blipFill>
          <p:spPr>
            <a:xfrm>
              <a:off x="96876" y="3999825"/>
              <a:ext cx="878100" cy="878125"/>
            </a:xfrm>
            <a:prstGeom prst="rect">
              <a:avLst/>
            </a:prstGeom>
            <a:noFill/>
            <a:ln>
              <a:noFill/>
            </a:ln>
          </p:spPr>
        </p:pic>
        <p:sp>
          <p:nvSpPr>
            <p:cNvPr id="56" name="Google Shape;56;p9"/>
            <p:cNvSpPr/>
            <p:nvPr/>
          </p:nvSpPr>
          <p:spPr>
            <a:xfrm>
              <a:off x="307188" y="4453625"/>
              <a:ext cx="1254900" cy="1254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a:spLocks noGrp="1"/>
          </p:cNvSpPr>
          <p:nvPr>
            <p:ph type="pic" idx="2"/>
          </p:nvPr>
        </p:nvSpPr>
        <p:spPr>
          <a:xfrm>
            <a:off x="0" y="0"/>
            <a:ext cx="9144000" cy="5143500"/>
          </a:xfrm>
          <a:prstGeom prst="rect">
            <a:avLst/>
          </a:prstGeom>
          <a:noFill/>
          <a:ln>
            <a:noFill/>
          </a:ln>
        </p:spPr>
      </p:sp>
      <p:sp>
        <p:nvSpPr>
          <p:cNvPr id="59" name="Google Shape;59;p10"/>
          <p:cNvSpPr txBox="1">
            <a:spLocks noGrp="1"/>
          </p:cNvSpPr>
          <p:nvPr>
            <p:ph type="title"/>
          </p:nvPr>
        </p:nvSpPr>
        <p:spPr>
          <a:xfrm>
            <a:off x="720000" y="4098675"/>
            <a:ext cx="7704000" cy="488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3600"/>
              <a:buNone/>
              <a:defRPr>
                <a:solidFill>
                  <a:schemeClr val="lt1"/>
                </a:solidFill>
              </a:defRPr>
            </a:lvl2pPr>
            <a:lvl3pPr lvl="2" algn="ctr" rtl="0">
              <a:spcBef>
                <a:spcPts val="0"/>
              </a:spcBef>
              <a:spcAft>
                <a:spcPts val="0"/>
              </a:spcAft>
              <a:buClr>
                <a:schemeClr val="lt1"/>
              </a:buClr>
              <a:buSzPts val="3600"/>
              <a:buNone/>
              <a:defRPr>
                <a:solidFill>
                  <a:schemeClr val="lt1"/>
                </a:solidFill>
              </a:defRPr>
            </a:lvl3pPr>
            <a:lvl4pPr lvl="3" algn="ctr" rtl="0">
              <a:spcBef>
                <a:spcPts val="0"/>
              </a:spcBef>
              <a:spcAft>
                <a:spcPts val="0"/>
              </a:spcAft>
              <a:buClr>
                <a:schemeClr val="lt1"/>
              </a:buClr>
              <a:buSzPts val="3600"/>
              <a:buNone/>
              <a:defRPr>
                <a:solidFill>
                  <a:schemeClr val="lt1"/>
                </a:solidFill>
              </a:defRPr>
            </a:lvl4pPr>
            <a:lvl5pPr lvl="4" algn="ctr" rtl="0">
              <a:spcBef>
                <a:spcPts val="0"/>
              </a:spcBef>
              <a:spcAft>
                <a:spcPts val="0"/>
              </a:spcAft>
              <a:buClr>
                <a:schemeClr val="lt1"/>
              </a:buClr>
              <a:buSzPts val="3600"/>
              <a:buNone/>
              <a:defRPr>
                <a:solidFill>
                  <a:schemeClr val="lt1"/>
                </a:solidFill>
              </a:defRPr>
            </a:lvl5pPr>
            <a:lvl6pPr lvl="5" algn="ctr" rtl="0">
              <a:spcBef>
                <a:spcPts val="0"/>
              </a:spcBef>
              <a:spcAft>
                <a:spcPts val="0"/>
              </a:spcAft>
              <a:buClr>
                <a:schemeClr val="lt1"/>
              </a:buClr>
              <a:buSzPts val="3600"/>
              <a:buNone/>
              <a:defRPr>
                <a:solidFill>
                  <a:schemeClr val="lt1"/>
                </a:solidFill>
              </a:defRPr>
            </a:lvl6pPr>
            <a:lvl7pPr lvl="6" algn="ctr" rtl="0">
              <a:spcBef>
                <a:spcPts val="0"/>
              </a:spcBef>
              <a:spcAft>
                <a:spcPts val="0"/>
              </a:spcAft>
              <a:buClr>
                <a:schemeClr val="lt1"/>
              </a:buClr>
              <a:buSzPts val="3600"/>
              <a:buNone/>
              <a:defRPr>
                <a:solidFill>
                  <a:schemeClr val="lt1"/>
                </a:solidFill>
              </a:defRPr>
            </a:lvl7pPr>
            <a:lvl8pPr lvl="7" algn="ctr" rtl="0">
              <a:spcBef>
                <a:spcPts val="0"/>
              </a:spcBef>
              <a:spcAft>
                <a:spcPts val="0"/>
              </a:spcAft>
              <a:buClr>
                <a:schemeClr val="lt1"/>
              </a:buClr>
              <a:buSzPts val="3600"/>
              <a:buNone/>
              <a:defRPr>
                <a:solidFill>
                  <a:schemeClr val="lt1"/>
                </a:solidFill>
              </a:defRPr>
            </a:lvl8pPr>
            <a:lvl9pPr lvl="8" algn="ctr" rtl="0">
              <a:spcBef>
                <a:spcPts val="0"/>
              </a:spcBef>
              <a:spcAft>
                <a:spcPts val="0"/>
              </a:spcAft>
              <a:buClr>
                <a:schemeClr val="lt1"/>
              </a:buClr>
              <a:buSzPts val="36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1pPr>
            <a:lvl2pPr lvl="1"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2pPr>
            <a:lvl3pPr lvl="2"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3pPr>
            <a:lvl4pPr lvl="3"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4pPr>
            <a:lvl5pPr lvl="4"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5pPr>
            <a:lvl6pPr lvl="5"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6pPr>
            <a:lvl7pPr lvl="6"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7pPr>
            <a:lvl8pPr lvl="7"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8pPr>
            <a:lvl9pPr lvl="8"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66" r:id="rId10"/>
    <p:sldLayoutId id="2147483667" r:id="rId11"/>
    <p:sldLayoutId id="214748366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1pPr>
            <a:lvl2pPr lvl="1"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2pPr>
            <a:lvl3pPr lvl="2"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3pPr>
            <a:lvl4pPr lvl="3"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4pPr>
            <a:lvl5pPr lvl="4"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5pPr>
            <a:lvl6pPr lvl="5"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6pPr>
            <a:lvl7pPr lvl="6"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7pPr>
            <a:lvl8pPr lvl="7"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8pPr>
            <a:lvl9pPr lvl="8" rtl="0">
              <a:spcBef>
                <a:spcPts val="0"/>
              </a:spcBef>
              <a:spcAft>
                <a:spcPts val="0"/>
              </a:spcAft>
              <a:buClr>
                <a:schemeClr val="dk1"/>
              </a:buClr>
              <a:buSzPts val="3600"/>
              <a:buFont typeface="Homenaje"/>
              <a:buNone/>
              <a:defRPr sz="3600" b="1">
                <a:solidFill>
                  <a:schemeClr val="dk1"/>
                </a:solidFill>
                <a:latin typeface="Homenaje"/>
                <a:ea typeface="Homenaje"/>
                <a:cs typeface="Homenaje"/>
                <a:sym typeface="Homenaj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1pPr>
            <a:lvl2pPr marL="914400" lvl="1"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2pPr>
            <a:lvl3pPr marL="1371600" lvl="2"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3pPr>
            <a:lvl4pPr marL="1828800" lvl="3"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4pPr>
            <a:lvl5pPr marL="2286000" lvl="4"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5pPr>
            <a:lvl6pPr marL="2743200" lvl="5"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6pPr>
            <a:lvl7pPr marL="3200400" lvl="6"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7pPr>
            <a:lvl8pPr marL="3657600" lvl="7"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8pPr>
            <a:lvl9pPr marL="4114800" lvl="8" indent="-304800">
              <a:lnSpc>
                <a:spcPct val="100000"/>
              </a:lnSpc>
              <a:spcBef>
                <a:spcPts val="0"/>
              </a:spcBef>
              <a:spcAft>
                <a:spcPts val="0"/>
              </a:spcAft>
              <a:buClr>
                <a:schemeClr val="dk1"/>
              </a:buClr>
              <a:buSzPts val="1200"/>
              <a:buFont typeface="Montserrat"/>
              <a:buChar char="■"/>
              <a:defRPr sz="1200">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998689141"/>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3"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26"/>
          <p:cNvSpPr txBox="1">
            <a:spLocks noGrp="1"/>
          </p:cNvSpPr>
          <p:nvPr>
            <p:ph type="ctrTitle"/>
          </p:nvPr>
        </p:nvSpPr>
        <p:spPr>
          <a:xfrm>
            <a:off x="2307750" y="660531"/>
            <a:ext cx="4528800" cy="318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1" dirty="0"/>
              <a:t>Data Mining Techniques on 'CAR' Dataset</a:t>
            </a:r>
            <a:endParaRPr sz="4800" dirty="0"/>
          </a:p>
        </p:txBody>
      </p:sp>
      <p:sp>
        <p:nvSpPr>
          <p:cNvPr id="166" name="Google Shape;166;p26"/>
          <p:cNvSpPr txBox="1">
            <a:spLocks noGrp="1"/>
          </p:cNvSpPr>
          <p:nvPr>
            <p:ph type="subTitle" idx="1"/>
          </p:nvPr>
        </p:nvSpPr>
        <p:spPr>
          <a:xfrm>
            <a:off x="2448300" y="3850150"/>
            <a:ext cx="5179134" cy="475800"/>
          </a:xfrm>
          <a:prstGeom prst="rect">
            <a:avLst/>
          </a:prstGeom>
        </p:spPr>
        <p:txBody>
          <a:bodyPr spcFirstLastPara="1" wrap="square" lIns="91425" tIns="91425" rIns="91425" bIns="91425" numCol="3" anchor="ctr" anchorCtr="0">
            <a:noAutofit/>
          </a:bodyPr>
          <a:lstStyle/>
          <a:p>
            <a:pPr marL="0" lvl="0" indent="0" rtl="0">
              <a:spcBef>
                <a:spcPts val="0"/>
              </a:spcBef>
              <a:spcAft>
                <a:spcPts val="0"/>
              </a:spcAft>
              <a:buNone/>
            </a:pPr>
            <a:r>
              <a:rPr lang="en" sz="1200" dirty="0"/>
              <a:t>Haji Akhundzada Ravan Iskandarov Arzuman Hasanov</a:t>
            </a:r>
            <a:endParaRPr sz="1200" dirty="0"/>
          </a:p>
        </p:txBody>
      </p:sp>
      <p:pic>
        <p:nvPicPr>
          <p:cNvPr id="167" name="Google Shape;167;p26"/>
          <p:cNvPicPr preferRelativeResize="0"/>
          <p:nvPr/>
        </p:nvPicPr>
        <p:blipFill rotWithShape="1">
          <a:blip r:embed="rId3">
            <a:alphaModFix/>
          </a:blip>
          <a:srcRect/>
          <a:stretch/>
        </p:blipFill>
        <p:spPr>
          <a:xfrm rot="-1040856">
            <a:off x="-353818" y="755906"/>
            <a:ext cx="1988034" cy="5387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0;p31">
            <a:extLst>
              <a:ext uri="{FF2B5EF4-FFF2-40B4-BE49-F238E27FC236}">
                <a16:creationId xmlns:a16="http://schemas.microsoft.com/office/drawing/2014/main" id="{98524372-4DEC-9A5F-4DDC-072B87DE129C}"/>
              </a:ext>
            </a:extLst>
          </p:cNvPr>
          <p:cNvSpPr txBox="1">
            <a:spLocks/>
          </p:cNvSpPr>
          <p:nvPr/>
        </p:nvSpPr>
        <p:spPr>
          <a:xfrm>
            <a:off x="719999" y="1312510"/>
            <a:ext cx="7704000" cy="125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indent="0" algn="just"/>
            <a:r>
              <a:rPr lang="en-US" dirty="0">
                <a:solidFill>
                  <a:srgbClr val="F5F2FA"/>
                </a:solidFill>
                <a:sym typeface="Homenaje"/>
              </a:rPr>
              <a:t>These results indicate that the </a:t>
            </a:r>
            <a:r>
              <a:rPr lang="en-US" dirty="0" err="1">
                <a:solidFill>
                  <a:srgbClr val="F5F2FA"/>
                </a:solidFill>
                <a:sym typeface="Homenaje"/>
              </a:rPr>
              <a:t>Apriori</a:t>
            </a:r>
            <a:r>
              <a:rPr lang="en-US" dirty="0">
                <a:solidFill>
                  <a:srgbClr val="F5F2FA"/>
                </a:solidFill>
                <a:sym typeface="Homenaje"/>
              </a:rPr>
              <a:t> algorithm successfully identified frequent </a:t>
            </a:r>
            <a:r>
              <a:rPr lang="en-US" dirty="0" err="1">
                <a:solidFill>
                  <a:srgbClr val="F5F2FA"/>
                </a:solidFill>
                <a:sym typeface="Homenaje"/>
              </a:rPr>
              <a:t>itemsets</a:t>
            </a:r>
            <a:r>
              <a:rPr lang="en-US" dirty="0">
                <a:solidFill>
                  <a:srgbClr val="F5F2FA"/>
                </a:solidFill>
                <a:sym typeface="Homenaje"/>
              </a:rPr>
              <a:t> from the dataset based on the specified minimum support threshold. The algorithm terminated at itemset size 2, suggesting that no larger frequent </a:t>
            </a:r>
            <a:r>
              <a:rPr lang="en-US" dirty="0" err="1">
                <a:solidFill>
                  <a:srgbClr val="F5F2FA"/>
                </a:solidFill>
                <a:sym typeface="Homenaje"/>
              </a:rPr>
              <a:t>itemsets</a:t>
            </a:r>
            <a:r>
              <a:rPr lang="en-US" dirty="0">
                <a:solidFill>
                  <a:srgbClr val="F5F2FA"/>
                </a:solidFill>
                <a:sym typeface="Homenaje"/>
              </a:rPr>
              <a:t> were found within the given threshold.</a:t>
            </a:r>
          </a:p>
          <a:p>
            <a:pPr marL="0" indent="0" algn="just"/>
            <a:endParaRPr lang="en-US" dirty="0">
              <a:solidFill>
                <a:srgbClr val="F5F2FA"/>
              </a:solidFill>
              <a:sym typeface="Homenaje"/>
            </a:endParaRPr>
          </a:p>
          <a:p>
            <a:pPr marL="0" indent="0" algn="just"/>
            <a:r>
              <a:rPr lang="en-US" dirty="0">
                <a:solidFill>
                  <a:srgbClr val="F5F2FA"/>
                </a:solidFill>
                <a:sym typeface="Homenaje"/>
              </a:rPr>
              <a:t>Association rule generation(with </a:t>
            </a:r>
            <a:r>
              <a:rPr lang="en-US" dirty="0" err="1">
                <a:solidFill>
                  <a:srgbClr val="F5F2FA"/>
                </a:solidFill>
                <a:sym typeface="Homenaje"/>
              </a:rPr>
              <a:t>minsup</a:t>
            </a:r>
            <a:r>
              <a:rPr lang="en-US" dirty="0">
                <a:solidFill>
                  <a:srgbClr val="F5F2FA"/>
                </a:solidFill>
                <a:sym typeface="Homenaje"/>
              </a:rPr>
              <a:t>=0.2, </a:t>
            </a:r>
            <a:r>
              <a:rPr lang="en-US" dirty="0" err="1">
                <a:solidFill>
                  <a:srgbClr val="F5F2FA"/>
                </a:solidFill>
                <a:sym typeface="Homenaje"/>
              </a:rPr>
              <a:t>minconf</a:t>
            </a:r>
            <a:r>
              <a:rPr lang="en-US" dirty="0">
                <a:solidFill>
                  <a:srgbClr val="F5F2FA"/>
                </a:solidFill>
                <a:sym typeface="Homenaje"/>
              </a:rPr>
              <a:t>=0.3):</a:t>
            </a:r>
          </a:p>
        </p:txBody>
      </p:sp>
      <p:pic>
        <p:nvPicPr>
          <p:cNvPr id="11" name="Picture 10">
            <a:extLst>
              <a:ext uri="{FF2B5EF4-FFF2-40B4-BE49-F238E27FC236}">
                <a16:creationId xmlns:a16="http://schemas.microsoft.com/office/drawing/2014/main" id="{CBDC1A54-9737-88CA-6A49-8012128881F1}"/>
              </a:ext>
            </a:extLst>
          </p:cNvPr>
          <p:cNvPicPr>
            <a:picLocks noChangeAspect="1"/>
          </p:cNvPicPr>
          <p:nvPr/>
        </p:nvPicPr>
        <p:blipFill>
          <a:blip r:embed="rId2"/>
          <a:stretch>
            <a:fillRect/>
          </a:stretch>
        </p:blipFill>
        <p:spPr>
          <a:xfrm>
            <a:off x="2471220" y="2654020"/>
            <a:ext cx="4201559" cy="1761294"/>
          </a:xfrm>
          <a:prstGeom prst="rect">
            <a:avLst/>
          </a:prstGeom>
        </p:spPr>
      </p:pic>
      <p:sp>
        <p:nvSpPr>
          <p:cNvPr id="12" name="TextBox 11">
            <a:extLst>
              <a:ext uri="{FF2B5EF4-FFF2-40B4-BE49-F238E27FC236}">
                <a16:creationId xmlns:a16="http://schemas.microsoft.com/office/drawing/2014/main" id="{5F4EEF07-7891-4590-1AF4-58E4EB8355E3}"/>
              </a:ext>
            </a:extLst>
          </p:cNvPr>
          <p:cNvSpPr txBox="1"/>
          <p:nvPr/>
        </p:nvSpPr>
        <p:spPr>
          <a:xfrm>
            <a:off x="4382428" y="4698475"/>
            <a:ext cx="873513" cy="307777"/>
          </a:xfrm>
          <a:prstGeom prst="rect">
            <a:avLst/>
          </a:prstGeom>
          <a:noFill/>
        </p:spPr>
        <p:txBody>
          <a:bodyPr wrap="square" rtlCol="0">
            <a:spAutoFit/>
          </a:bodyPr>
          <a:lstStyle/>
          <a:p>
            <a:r>
              <a:rPr lang="en-US" dirty="0">
                <a:solidFill>
                  <a:schemeClr val="tx1"/>
                </a:solidFill>
              </a:rPr>
              <a:t>10</a:t>
            </a:r>
          </a:p>
        </p:txBody>
      </p:sp>
    </p:spTree>
    <p:extLst>
      <p:ext uri="{BB962C8B-B14F-4D97-AF65-F5344CB8AC3E}">
        <p14:creationId xmlns:p14="http://schemas.microsoft.com/office/powerpoint/2010/main" val="23935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0" name="Google Shape;220;p31"/>
          <p:cNvSpPr txBox="1">
            <a:spLocks noGrp="1"/>
          </p:cNvSpPr>
          <p:nvPr>
            <p:ph type="subTitle" idx="2"/>
          </p:nvPr>
        </p:nvSpPr>
        <p:spPr>
          <a:xfrm>
            <a:off x="630789" y="1435254"/>
            <a:ext cx="7762362" cy="13676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FP-Growth algorithm, another popular method for frequent itemset mining, was implemented using the SPMF library. Similar to the </a:t>
            </a:r>
            <a:r>
              <a:rPr lang="en-US" dirty="0" err="1"/>
              <a:t>Apriori</a:t>
            </a:r>
            <a:r>
              <a:rPr lang="en-US" dirty="0"/>
              <a:t> implementation, the dataset was preprocessed and converted into a suitable format for sequence mining. </a:t>
            </a:r>
          </a:p>
          <a:p>
            <a:pPr marL="0" lvl="0" indent="0" rtl="0">
              <a:spcBef>
                <a:spcPts val="0"/>
              </a:spcBef>
              <a:spcAft>
                <a:spcPts val="0"/>
              </a:spcAft>
              <a:buNone/>
            </a:pPr>
            <a:r>
              <a:rPr lang="en-US" dirty="0"/>
              <a:t>The minimum support threshold was set to 0.3, indicating that </a:t>
            </a:r>
            <a:r>
              <a:rPr lang="en-US" dirty="0" err="1"/>
              <a:t>itemsets</a:t>
            </a:r>
            <a:r>
              <a:rPr lang="en-US" dirty="0"/>
              <a:t> occurring in at least 30% of the sequences were considered frequent.</a:t>
            </a:r>
          </a:p>
          <a:p>
            <a:pPr marL="0" lvl="0" indent="0" rtl="0">
              <a:spcBef>
                <a:spcPts val="0"/>
              </a:spcBef>
              <a:spcAft>
                <a:spcPts val="0"/>
              </a:spcAft>
              <a:buNone/>
            </a:pPr>
            <a:r>
              <a:rPr lang="en-US" dirty="0"/>
              <a:t>Upon running the FP-Growth algorithm, the following results were obtained:</a:t>
            </a:r>
          </a:p>
        </p:txBody>
      </p:sp>
      <p:sp>
        <p:nvSpPr>
          <p:cNvPr id="221" name="Google Shape;221;p31"/>
          <p:cNvSpPr txBox="1">
            <a:spLocks noGrp="1"/>
          </p:cNvSpPr>
          <p:nvPr>
            <p:ph type="subTitle" idx="3"/>
          </p:nvPr>
        </p:nvSpPr>
        <p:spPr>
          <a:xfrm>
            <a:off x="734870" y="896639"/>
            <a:ext cx="1064193" cy="3549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FP-Growth</a:t>
            </a:r>
          </a:p>
        </p:txBody>
      </p:sp>
      <p:grpSp>
        <p:nvGrpSpPr>
          <p:cNvPr id="222" name="Google Shape;222;p31"/>
          <p:cNvGrpSpPr/>
          <p:nvPr/>
        </p:nvGrpSpPr>
        <p:grpSpPr>
          <a:xfrm>
            <a:off x="8009850" y="3685175"/>
            <a:ext cx="980647" cy="1340450"/>
            <a:chOff x="234100" y="4137050"/>
            <a:chExt cx="980647" cy="1340450"/>
          </a:xfrm>
        </p:grpSpPr>
        <p:pic>
          <p:nvPicPr>
            <p:cNvPr id="223" name="Google Shape;223;p31"/>
            <p:cNvPicPr preferRelativeResize="0"/>
            <p:nvPr/>
          </p:nvPicPr>
          <p:blipFill>
            <a:blip r:embed="rId3">
              <a:alphaModFix/>
            </a:blip>
            <a:stretch>
              <a:fillRect/>
            </a:stretch>
          </p:blipFill>
          <p:spPr>
            <a:xfrm>
              <a:off x="234100" y="4137050"/>
              <a:ext cx="740875" cy="740900"/>
            </a:xfrm>
            <a:prstGeom prst="rect">
              <a:avLst/>
            </a:prstGeom>
            <a:noFill/>
            <a:ln>
              <a:noFill/>
            </a:ln>
          </p:spPr>
        </p:pic>
        <p:sp>
          <p:nvSpPr>
            <p:cNvPr id="224" name="Google Shape;224;p31"/>
            <p:cNvSpPr/>
            <p:nvPr/>
          </p:nvSpPr>
          <p:spPr>
            <a:xfrm>
              <a:off x="270647" y="4533400"/>
              <a:ext cx="944100" cy="9441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7" name="TextBox 6">
            <a:extLst>
              <a:ext uri="{FF2B5EF4-FFF2-40B4-BE49-F238E27FC236}">
                <a16:creationId xmlns:a16="http://schemas.microsoft.com/office/drawing/2014/main" id="{8250A091-17E9-2D2C-C194-DD0605B34392}"/>
              </a:ext>
            </a:extLst>
          </p:cNvPr>
          <p:cNvSpPr txBox="1"/>
          <p:nvPr/>
        </p:nvSpPr>
        <p:spPr>
          <a:xfrm>
            <a:off x="4382429" y="4698475"/>
            <a:ext cx="583581" cy="307777"/>
          </a:xfrm>
          <a:prstGeom prst="rect">
            <a:avLst/>
          </a:prstGeom>
          <a:noFill/>
        </p:spPr>
        <p:txBody>
          <a:bodyPr wrap="square" rtlCol="0">
            <a:spAutoFit/>
          </a:bodyPr>
          <a:lstStyle/>
          <a:p>
            <a:r>
              <a:rPr lang="en-US" dirty="0">
                <a:solidFill>
                  <a:schemeClr val="tx1"/>
                </a:solidFill>
              </a:rPr>
              <a:t>11</a:t>
            </a:r>
          </a:p>
        </p:txBody>
      </p:sp>
      <p:pic>
        <p:nvPicPr>
          <p:cNvPr id="3" name="Picture 2">
            <a:extLst>
              <a:ext uri="{FF2B5EF4-FFF2-40B4-BE49-F238E27FC236}">
                <a16:creationId xmlns:a16="http://schemas.microsoft.com/office/drawing/2014/main" id="{9789C380-0905-3B98-A2EC-6730E36BAC60}"/>
              </a:ext>
            </a:extLst>
          </p:cNvPr>
          <p:cNvPicPr>
            <a:picLocks noChangeAspect="1"/>
          </p:cNvPicPr>
          <p:nvPr/>
        </p:nvPicPr>
        <p:blipFill>
          <a:blip r:embed="rId4"/>
          <a:stretch>
            <a:fillRect/>
          </a:stretch>
        </p:blipFill>
        <p:spPr>
          <a:xfrm>
            <a:off x="2609680" y="2977405"/>
            <a:ext cx="3924640" cy="1036410"/>
          </a:xfrm>
          <a:prstGeom prst="rect">
            <a:avLst/>
          </a:prstGeom>
        </p:spPr>
      </p:pic>
    </p:spTree>
    <p:extLst>
      <p:ext uri="{BB962C8B-B14F-4D97-AF65-F5344CB8AC3E}">
        <p14:creationId xmlns:p14="http://schemas.microsoft.com/office/powerpoint/2010/main" val="272030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20;p31">
            <a:extLst>
              <a:ext uri="{FF2B5EF4-FFF2-40B4-BE49-F238E27FC236}">
                <a16:creationId xmlns:a16="http://schemas.microsoft.com/office/drawing/2014/main" id="{98524372-4DEC-9A5F-4DDC-072B87DE129C}"/>
              </a:ext>
            </a:extLst>
          </p:cNvPr>
          <p:cNvSpPr txBox="1">
            <a:spLocks/>
          </p:cNvSpPr>
          <p:nvPr/>
        </p:nvSpPr>
        <p:spPr>
          <a:xfrm>
            <a:off x="719999" y="1312510"/>
            <a:ext cx="7704000" cy="125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2pPr>
            <a:lvl3pPr marL="1371600" marR="0" lvl="2"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3pPr>
            <a:lvl4pPr marL="1828800" marR="0" lvl="3"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4pPr>
            <a:lvl5pPr marL="2286000" marR="0" lvl="4"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5pPr>
            <a:lvl6pPr marL="2743200" marR="0" lvl="5"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6pPr>
            <a:lvl7pPr marL="3200400" marR="0" lvl="6"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7pPr>
            <a:lvl8pPr marL="3657600" marR="0" lvl="7"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8pPr>
            <a:lvl9pPr marL="4114800" marR="0" lvl="8" indent="-304800" algn="ctr" rtl="0">
              <a:lnSpc>
                <a:spcPct val="100000"/>
              </a:lnSpc>
              <a:spcBef>
                <a:spcPts val="0"/>
              </a:spcBef>
              <a:spcAft>
                <a:spcPts val="0"/>
              </a:spcAft>
              <a:buClr>
                <a:schemeClr val="dk1"/>
              </a:buClr>
              <a:buSzPts val="1200"/>
              <a:buFont typeface="Montserrat"/>
              <a:buNone/>
              <a:defRPr sz="1200" b="0" i="0" u="none" strike="noStrike" cap="none">
                <a:solidFill>
                  <a:schemeClr val="dk1"/>
                </a:solidFill>
                <a:latin typeface="Montserrat"/>
                <a:ea typeface="Montserrat"/>
                <a:cs typeface="Montserrat"/>
                <a:sym typeface="Montserrat"/>
              </a:defRPr>
            </a:lvl9pPr>
          </a:lstStyle>
          <a:p>
            <a:pPr marL="0" marR="0" lvl="0" indent="0" algn="just" defTabSz="914400" rtl="0" eaLnBrk="1" fontAlgn="auto" latinLnBrk="0" hangingPunct="1">
              <a:lnSpc>
                <a:spcPct val="100000"/>
              </a:lnSpc>
              <a:spcBef>
                <a:spcPts val="0"/>
              </a:spcBef>
              <a:spcAft>
                <a:spcPts val="0"/>
              </a:spcAft>
              <a:buClr>
                <a:srgbClr val="F5F2FA"/>
              </a:buClr>
              <a:buSzPts val="1200"/>
              <a:buFont typeface="Montserrat"/>
              <a:buNone/>
              <a:tabLst/>
              <a:defRPr/>
            </a:pPr>
            <a:r>
              <a:rPr kumimoji="0" lang="en-US" sz="1200" b="0" i="0" u="none" strike="noStrike" kern="0" cap="none" spc="0" normalizeH="0" baseline="0" noProof="0" dirty="0">
                <a:ln>
                  <a:noFill/>
                </a:ln>
                <a:solidFill>
                  <a:srgbClr val="F5F2FA"/>
                </a:solidFill>
                <a:effectLst/>
                <a:uLnTx/>
                <a:uFillTx/>
                <a:latin typeface="Montserrat"/>
                <a:sym typeface="Homenaje"/>
              </a:rPr>
              <a:t>These results highlight the efficiency and effectiveness of the FP-Growth algorithm in identifying frequent </a:t>
            </a:r>
            <a:r>
              <a:rPr kumimoji="0" lang="en-US" sz="1200" b="0" i="0" u="none" strike="noStrike" kern="0" cap="none" spc="0" normalizeH="0" baseline="0" noProof="0" dirty="0" err="1">
                <a:ln>
                  <a:noFill/>
                </a:ln>
                <a:solidFill>
                  <a:srgbClr val="F5F2FA"/>
                </a:solidFill>
                <a:effectLst/>
                <a:uLnTx/>
                <a:uFillTx/>
                <a:latin typeface="Montserrat"/>
                <a:sym typeface="Homenaje"/>
              </a:rPr>
              <a:t>itemsets</a:t>
            </a:r>
            <a:r>
              <a:rPr kumimoji="0" lang="en-US" sz="1200" b="0" i="0" u="none" strike="noStrike" kern="0" cap="none" spc="0" normalizeH="0" baseline="0" noProof="0" dirty="0">
                <a:ln>
                  <a:noFill/>
                </a:ln>
                <a:solidFill>
                  <a:srgbClr val="F5F2FA"/>
                </a:solidFill>
                <a:effectLst/>
                <a:uLnTx/>
                <a:uFillTx/>
                <a:latin typeface="Montserrat"/>
                <a:sym typeface="Homenaje"/>
              </a:rPr>
              <a:t> from the dataset. Despite the differences in approach compared to the </a:t>
            </a:r>
            <a:r>
              <a:rPr kumimoji="0" lang="en-US" sz="1200" b="0" i="0" u="none" strike="noStrike" kern="0" cap="none" spc="0" normalizeH="0" baseline="0" noProof="0" dirty="0" err="1">
                <a:ln>
                  <a:noFill/>
                </a:ln>
                <a:solidFill>
                  <a:srgbClr val="F5F2FA"/>
                </a:solidFill>
                <a:effectLst/>
                <a:uLnTx/>
                <a:uFillTx/>
                <a:latin typeface="Montserrat"/>
                <a:sym typeface="Homenaje"/>
              </a:rPr>
              <a:t>Apriori</a:t>
            </a:r>
            <a:r>
              <a:rPr kumimoji="0" lang="en-US" sz="1200" b="0" i="0" u="none" strike="noStrike" kern="0" cap="none" spc="0" normalizeH="0" baseline="0" noProof="0" dirty="0">
                <a:ln>
                  <a:noFill/>
                </a:ln>
                <a:solidFill>
                  <a:srgbClr val="F5F2FA"/>
                </a:solidFill>
                <a:effectLst/>
                <a:uLnTx/>
                <a:uFillTx/>
                <a:latin typeface="Montserrat"/>
                <a:sym typeface="Homenaje"/>
              </a:rPr>
              <a:t> algorithm, FP-Growth demonstrated comparable performance in terms of identifying frequent patterns within the dataset.</a:t>
            </a:r>
          </a:p>
          <a:p>
            <a:pPr marL="0" marR="0" lvl="0" indent="0" algn="just" defTabSz="914400" rtl="0" eaLnBrk="1" fontAlgn="auto" latinLnBrk="0" hangingPunct="1">
              <a:lnSpc>
                <a:spcPct val="100000"/>
              </a:lnSpc>
              <a:spcBef>
                <a:spcPts val="0"/>
              </a:spcBef>
              <a:spcAft>
                <a:spcPts val="0"/>
              </a:spcAft>
              <a:buClr>
                <a:srgbClr val="F5F2FA"/>
              </a:buClr>
              <a:buSzPts val="1200"/>
              <a:buFont typeface="Montserrat"/>
              <a:buNone/>
              <a:tabLst/>
              <a:defRPr/>
            </a:pPr>
            <a:endParaRPr kumimoji="0" lang="en-US" sz="1200" b="0" i="0" u="none" strike="noStrike" kern="0" cap="none" spc="0" normalizeH="0" baseline="0" noProof="0" dirty="0">
              <a:ln>
                <a:noFill/>
              </a:ln>
              <a:solidFill>
                <a:srgbClr val="F5F2FA"/>
              </a:solidFill>
              <a:effectLst/>
              <a:uLnTx/>
              <a:uFillTx/>
              <a:latin typeface="Montserrat"/>
              <a:sym typeface="Homenaje"/>
            </a:endParaRPr>
          </a:p>
          <a:p>
            <a:pPr marL="0" marR="0" lvl="0" indent="0" algn="just" defTabSz="914400" rtl="0" eaLnBrk="1" fontAlgn="auto" latinLnBrk="0" hangingPunct="1">
              <a:lnSpc>
                <a:spcPct val="100000"/>
              </a:lnSpc>
              <a:spcBef>
                <a:spcPts val="0"/>
              </a:spcBef>
              <a:spcAft>
                <a:spcPts val="0"/>
              </a:spcAft>
              <a:buClr>
                <a:srgbClr val="F5F2FA"/>
              </a:buClr>
              <a:buSzPts val="1200"/>
              <a:buFont typeface="Montserrat"/>
              <a:buNone/>
              <a:tabLst/>
              <a:defRPr/>
            </a:pPr>
            <a:r>
              <a:rPr kumimoji="0" lang="en-US" sz="1200" b="0" i="0" u="none" strike="noStrike" kern="0" cap="none" spc="0" normalizeH="0" baseline="0" noProof="0" dirty="0">
                <a:ln>
                  <a:noFill/>
                </a:ln>
                <a:solidFill>
                  <a:srgbClr val="F5F2FA"/>
                </a:solidFill>
                <a:effectLst/>
                <a:uLnTx/>
                <a:uFillTx/>
                <a:latin typeface="Montserrat"/>
                <a:sym typeface="Homenaje"/>
              </a:rPr>
              <a:t>Association rule generation(with </a:t>
            </a:r>
            <a:r>
              <a:rPr kumimoji="0" lang="en-US" sz="1200" b="0" i="0" u="none" strike="noStrike" kern="0" cap="none" spc="0" normalizeH="0" baseline="0" noProof="0" dirty="0" err="1">
                <a:ln>
                  <a:noFill/>
                </a:ln>
                <a:solidFill>
                  <a:srgbClr val="F5F2FA"/>
                </a:solidFill>
                <a:effectLst/>
                <a:uLnTx/>
                <a:uFillTx/>
                <a:latin typeface="Montserrat"/>
                <a:sym typeface="Homenaje"/>
              </a:rPr>
              <a:t>minsup</a:t>
            </a:r>
            <a:r>
              <a:rPr kumimoji="0" lang="en-US" sz="1200" b="0" i="0" u="none" strike="noStrike" kern="0" cap="none" spc="0" normalizeH="0" baseline="0" noProof="0" dirty="0">
                <a:ln>
                  <a:noFill/>
                </a:ln>
                <a:solidFill>
                  <a:srgbClr val="F5F2FA"/>
                </a:solidFill>
                <a:effectLst/>
                <a:uLnTx/>
                <a:uFillTx/>
                <a:latin typeface="Montserrat"/>
                <a:sym typeface="Homenaje"/>
              </a:rPr>
              <a:t>=0.2, </a:t>
            </a:r>
            <a:r>
              <a:rPr kumimoji="0" lang="en-US" sz="1200" b="0" i="0" u="none" strike="noStrike" kern="0" cap="none" spc="0" normalizeH="0" baseline="0" noProof="0" dirty="0" err="1">
                <a:ln>
                  <a:noFill/>
                </a:ln>
                <a:solidFill>
                  <a:srgbClr val="F5F2FA"/>
                </a:solidFill>
                <a:effectLst/>
                <a:uLnTx/>
                <a:uFillTx/>
                <a:latin typeface="Montserrat"/>
                <a:sym typeface="Homenaje"/>
              </a:rPr>
              <a:t>minconf</a:t>
            </a:r>
            <a:r>
              <a:rPr kumimoji="0" lang="en-US" sz="1200" b="0" i="0" u="none" strike="noStrike" kern="0" cap="none" spc="0" normalizeH="0" baseline="0" noProof="0" dirty="0">
                <a:ln>
                  <a:noFill/>
                </a:ln>
                <a:solidFill>
                  <a:srgbClr val="F5F2FA"/>
                </a:solidFill>
                <a:effectLst/>
                <a:uLnTx/>
                <a:uFillTx/>
                <a:latin typeface="Montserrat"/>
                <a:sym typeface="Homenaje"/>
              </a:rPr>
              <a:t>=0.3):</a:t>
            </a:r>
          </a:p>
        </p:txBody>
      </p:sp>
      <p:pic>
        <p:nvPicPr>
          <p:cNvPr id="3" name="Picture 2">
            <a:extLst>
              <a:ext uri="{FF2B5EF4-FFF2-40B4-BE49-F238E27FC236}">
                <a16:creationId xmlns:a16="http://schemas.microsoft.com/office/drawing/2014/main" id="{44EFF6E6-98C9-018C-FF12-538E4BA4F08A}"/>
              </a:ext>
            </a:extLst>
          </p:cNvPr>
          <p:cNvPicPr>
            <a:picLocks noChangeAspect="1"/>
          </p:cNvPicPr>
          <p:nvPr/>
        </p:nvPicPr>
        <p:blipFill>
          <a:blip r:embed="rId2"/>
          <a:stretch>
            <a:fillRect/>
          </a:stretch>
        </p:blipFill>
        <p:spPr>
          <a:xfrm>
            <a:off x="2179111" y="2771460"/>
            <a:ext cx="4785775" cy="1905165"/>
          </a:xfrm>
          <a:prstGeom prst="rect">
            <a:avLst/>
          </a:prstGeom>
        </p:spPr>
      </p:pic>
      <p:sp>
        <p:nvSpPr>
          <p:cNvPr id="4" name="TextBox 3">
            <a:extLst>
              <a:ext uri="{FF2B5EF4-FFF2-40B4-BE49-F238E27FC236}">
                <a16:creationId xmlns:a16="http://schemas.microsoft.com/office/drawing/2014/main" id="{84C84814-50D0-1A42-7537-0B765E0FAA64}"/>
              </a:ext>
            </a:extLst>
          </p:cNvPr>
          <p:cNvSpPr txBox="1"/>
          <p:nvPr/>
        </p:nvSpPr>
        <p:spPr>
          <a:xfrm>
            <a:off x="4382428" y="4698475"/>
            <a:ext cx="873513" cy="307777"/>
          </a:xfrm>
          <a:prstGeom prst="rect">
            <a:avLst/>
          </a:prstGeom>
          <a:noFill/>
        </p:spPr>
        <p:txBody>
          <a:bodyPr wrap="square" rtlCol="0">
            <a:spAutoFit/>
          </a:bodyPr>
          <a:lstStyle/>
          <a:p>
            <a:r>
              <a:rPr lang="en-US" dirty="0">
                <a:solidFill>
                  <a:schemeClr val="tx1"/>
                </a:solidFill>
              </a:rPr>
              <a:t>12</a:t>
            </a:r>
          </a:p>
        </p:txBody>
      </p:sp>
    </p:spTree>
    <p:extLst>
      <p:ext uri="{BB962C8B-B14F-4D97-AF65-F5344CB8AC3E}">
        <p14:creationId xmlns:p14="http://schemas.microsoft.com/office/powerpoint/2010/main" val="21148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20" name="Google Shape;220;p31"/>
          <p:cNvSpPr txBox="1">
            <a:spLocks noGrp="1"/>
          </p:cNvSpPr>
          <p:nvPr>
            <p:ph type="subTitle" idx="2"/>
          </p:nvPr>
        </p:nvSpPr>
        <p:spPr>
          <a:xfrm>
            <a:off x="600284" y="1026980"/>
            <a:ext cx="6961704" cy="125923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ECLAT algorithm, like </a:t>
            </a:r>
            <a:r>
              <a:rPr lang="en-US" dirty="0" err="1"/>
              <a:t>Apriori</a:t>
            </a:r>
            <a:r>
              <a:rPr lang="en-US" dirty="0"/>
              <a:t> and FP-Growth, is used for frequent itemset mining. Implemented with the SPMF library, it processes preprocessed datasets converted for sequence mining. A minimum support threshold of 0.3 was set, implying that </a:t>
            </a:r>
            <a:r>
              <a:rPr lang="en-US" dirty="0" err="1"/>
              <a:t>itemsets</a:t>
            </a:r>
            <a:r>
              <a:rPr lang="en-US" dirty="0"/>
              <a:t> occurring in at least 30% of sequences were deemed frequent.</a:t>
            </a:r>
          </a:p>
          <a:p>
            <a:pPr marL="0" lvl="0" indent="0" algn="just" rtl="0">
              <a:spcBef>
                <a:spcPts val="0"/>
              </a:spcBef>
              <a:spcAft>
                <a:spcPts val="0"/>
              </a:spcAft>
              <a:buNone/>
            </a:pPr>
            <a:endParaRPr lang="en-US" sz="600" dirty="0"/>
          </a:p>
          <a:p>
            <a:pPr marL="0" lvl="0" indent="0" algn="just" rtl="0">
              <a:spcBef>
                <a:spcPts val="0"/>
              </a:spcBef>
              <a:spcAft>
                <a:spcPts val="0"/>
              </a:spcAft>
              <a:buNone/>
            </a:pPr>
            <a:r>
              <a:rPr lang="en-US" dirty="0"/>
              <a:t>Upon running the ECLAT algorithm, the following results were obtained: </a:t>
            </a:r>
          </a:p>
        </p:txBody>
      </p:sp>
      <p:sp>
        <p:nvSpPr>
          <p:cNvPr id="221" name="Google Shape;221;p31"/>
          <p:cNvSpPr txBox="1">
            <a:spLocks noGrp="1"/>
          </p:cNvSpPr>
          <p:nvPr>
            <p:ph type="subTitle" idx="3"/>
          </p:nvPr>
        </p:nvSpPr>
        <p:spPr>
          <a:xfrm>
            <a:off x="705135" y="429067"/>
            <a:ext cx="603276" cy="3549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Eclat</a:t>
            </a:r>
          </a:p>
        </p:txBody>
      </p:sp>
      <p:grpSp>
        <p:nvGrpSpPr>
          <p:cNvPr id="222" name="Google Shape;222;p31"/>
          <p:cNvGrpSpPr/>
          <p:nvPr/>
        </p:nvGrpSpPr>
        <p:grpSpPr>
          <a:xfrm>
            <a:off x="8009850" y="3685175"/>
            <a:ext cx="980647" cy="1340450"/>
            <a:chOff x="234100" y="4137050"/>
            <a:chExt cx="980647" cy="1340450"/>
          </a:xfrm>
        </p:grpSpPr>
        <p:pic>
          <p:nvPicPr>
            <p:cNvPr id="223" name="Google Shape;223;p31"/>
            <p:cNvPicPr preferRelativeResize="0"/>
            <p:nvPr/>
          </p:nvPicPr>
          <p:blipFill>
            <a:blip r:embed="rId3">
              <a:alphaModFix/>
            </a:blip>
            <a:stretch>
              <a:fillRect/>
            </a:stretch>
          </p:blipFill>
          <p:spPr>
            <a:xfrm>
              <a:off x="234100" y="4137050"/>
              <a:ext cx="740875" cy="740900"/>
            </a:xfrm>
            <a:prstGeom prst="rect">
              <a:avLst/>
            </a:prstGeom>
            <a:noFill/>
            <a:ln>
              <a:noFill/>
            </a:ln>
          </p:spPr>
        </p:pic>
        <p:sp>
          <p:nvSpPr>
            <p:cNvPr id="224" name="Google Shape;224;p31"/>
            <p:cNvSpPr/>
            <p:nvPr/>
          </p:nvSpPr>
          <p:spPr>
            <a:xfrm>
              <a:off x="270647" y="4533400"/>
              <a:ext cx="944100" cy="9441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4" name="TextBox 3">
            <a:extLst>
              <a:ext uri="{FF2B5EF4-FFF2-40B4-BE49-F238E27FC236}">
                <a16:creationId xmlns:a16="http://schemas.microsoft.com/office/drawing/2014/main" id="{D503109E-28CB-6C0D-059E-01A4C461B8BF}"/>
              </a:ext>
            </a:extLst>
          </p:cNvPr>
          <p:cNvSpPr txBox="1"/>
          <p:nvPr/>
        </p:nvSpPr>
        <p:spPr>
          <a:xfrm>
            <a:off x="4374995" y="4631567"/>
            <a:ext cx="568712" cy="307777"/>
          </a:xfrm>
          <a:prstGeom prst="rect">
            <a:avLst/>
          </a:prstGeom>
          <a:noFill/>
        </p:spPr>
        <p:txBody>
          <a:bodyPr wrap="square" rtlCol="0">
            <a:spAutoFit/>
          </a:bodyPr>
          <a:lstStyle/>
          <a:p>
            <a:r>
              <a:rPr lang="en-US" dirty="0">
                <a:solidFill>
                  <a:schemeClr val="tx1"/>
                </a:solidFill>
              </a:rPr>
              <a:t>13</a:t>
            </a:r>
          </a:p>
        </p:txBody>
      </p:sp>
      <p:pic>
        <p:nvPicPr>
          <p:cNvPr id="7" name="Picture 6">
            <a:extLst>
              <a:ext uri="{FF2B5EF4-FFF2-40B4-BE49-F238E27FC236}">
                <a16:creationId xmlns:a16="http://schemas.microsoft.com/office/drawing/2014/main" id="{F814F396-908D-35F4-39BD-A14C012F28F8}"/>
              </a:ext>
            </a:extLst>
          </p:cNvPr>
          <p:cNvPicPr>
            <a:picLocks noChangeAspect="1"/>
          </p:cNvPicPr>
          <p:nvPr/>
        </p:nvPicPr>
        <p:blipFill>
          <a:blip r:embed="rId4"/>
          <a:stretch>
            <a:fillRect/>
          </a:stretch>
        </p:blipFill>
        <p:spPr>
          <a:xfrm>
            <a:off x="2110033" y="2420040"/>
            <a:ext cx="3939881" cy="1104996"/>
          </a:xfrm>
          <a:prstGeom prst="rect">
            <a:avLst/>
          </a:prstGeom>
        </p:spPr>
      </p:pic>
      <p:sp>
        <p:nvSpPr>
          <p:cNvPr id="9" name="TextBox 8">
            <a:extLst>
              <a:ext uri="{FF2B5EF4-FFF2-40B4-BE49-F238E27FC236}">
                <a16:creationId xmlns:a16="http://schemas.microsoft.com/office/drawing/2014/main" id="{B48CFFDD-15BA-7310-7863-BC3F5FAEB6D8}"/>
              </a:ext>
            </a:extLst>
          </p:cNvPr>
          <p:cNvSpPr txBox="1"/>
          <p:nvPr/>
        </p:nvSpPr>
        <p:spPr>
          <a:xfrm>
            <a:off x="597961" y="3788460"/>
            <a:ext cx="6964027" cy="830997"/>
          </a:xfrm>
          <a:prstGeom prst="rect">
            <a:avLst/>
          </a:prstGeom>
          <a:noFill/>
        </p:spPr>
        <p:txBody>
          <a:bodyPr wrap="square">
            <a:spAutoFit/>
          </a:bodyPr>
          <a:lstStyle/>
          <a:p>
            <a:pPr algn="just"/>
            <a:r>
              <a:rPr lang="en-US" sz="1200" dirty="0">
                <a:solidFill>
                  <a:schemeClr val="dk1"/>
                </a:solidFill>
                <a:latin typeface="Montserrat"/>
                <a:sym typeface="Montserrat"/>
              </a:rPr>
              <a:t>These results demonstrate the efficiency and effectiveness of the ECLAT algorithm in identifying frequent </a:t>
            </a:r>
            <a:r>
              <a:rPr lang="en-US" sz="1200" dirty="0" err="1">
                <a:solidFill>
                  <a:schemeClr val="dk1"/>
                </a:solidFill>
                <a:latin typeface="Montserrat"/>
                <a:sym typeface="Montserrat"/>
              </a:rPr>
              <a:t>itemsets</a:t>
            </a:r>
            <a:r>
              <a:rPr lang="en-US" sz="1200" dirty="0">
                <a:solidFill>
                  <a:schemeClr val="dk1"/>
                </a:solidFill>
                <a:latin typeface="Montserrat"/>
                <a:sym typeface="Montserrat"/>
              </a:rPr>
              <a:t> from the dataset. Despite its simplicity compared to other algorithms like </a:t>
            </a:r>
            <a:r>
              <a:rPr lang="en-US" sz="1200" dirty="0" err="1">
                <a:solidFill>
                  <a:schemeClr val="dk1"/>
                </a:solidFill>
                <a:latin typeface="Montserrat"/>
                <a:sym typeface="Montserrat"/>
              </a:rPr>
              <a:t>Apriori</a:t>
            </a:r>
            <a:r>
              <a:rPr lang="en-US" sz="1200" dirty="0">
                <a:solidFill>
                  <a:schemeClr val="dk1"/>
                </a:solidFill>
                <a:latin typeface="Montserrat"/>
                <a:sym typeface="Montserrat"/>
              </a:rPr>
              <a:t> and FP-Growth, ECLAT achieved competitive performance in terms of memory usage.</a:t>
            </a:r>
          </a:p>
        </p:txBody>
      </p:sp>
    </p:spTree>
    <p:extLst>
      <p:ext uri="{BB962C8B-B14F-4D97-AF65-F5344CB8AC3E}">
        <p14:creationId xmlns:p14="http://schemas.microsoft.com/office/powerpoint/2010/main" val="344172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ADC5-5938-37C3-392F-B2F4AFE6D956}"/>
              </a:ext>
            </a:extLst>
          </p:cNvPr>
          <p:cNvSpPr>
            <a:spLocks noGrp="1"/>
          </p:cNvSpPr>
          <p:nvPr>
            <p:ph type="title"/>
          </p:nvPr>
        </p:nvSpPr>
        <p:spPr>
          <a:xfrm>
            <a:off x="720000" y="284432"/>
            <a:ext cx="7704000" cy="572700"/>
          </a:xfrm>
        </p:spPr>
        <p:txBody>
          <a:bodyPr/>
          <a:lstStyle/>
          <a:p>
            <a:r>
              <a:rPr kumimoji="0" lang="en-US" sz="3600" b="1" i="0" u="none" strike="noStrike" kern="0" cap="none" spc="0" normalizeH="0" baseline="0" noProof="0" dirty="0">
                <a:ln>
                  <a:noFill/>
                </a:ln>
                <a:solidFill>
                  <a:srgbClr val="F5F2FA"/>
                </a:solidFill>
                <a:effectLst/>
                <a:uLnTx/>
                <a:uFillTx/>
                <a:latin typeface="Homenaje"/>
                <a:sym typeface="Homenaje"/>
              </a:rPr>
              <a:t>Comparison</a:t>
            </a:r>
            <a:endParaRPr lang="en-US" dirty="0"/>
          </a:p>
        </p:txBody>
      </p:sp>
      <p:sp>
        <p:nvSpPr>
          <p:cNvPr id="3" name="Google Shape;201;p29">
            <a:extLst>
              <a:ext uri="{FF2B5EF4-FFF2-40B4-BE49-F238E27FC236}">
                <a16:creationId xmlns:a16="http://schemas.microsoft.com/office/drawing/2014/main" id="{DFADDF94-CED5-A972-EC60-C50E208F10E9}"/>
              </a:ext>
            </a:extLst>
          </p:cNvPr>
          <p:cNvSpPr txBox="1">
            <a:spLocks/>
          </p:cNvSpPr>
          <p:nvPr/>
        </p:nvSpPr>
        <p:spPr>
          <a:xfrm>
            <a:off x="798943" y="1098002"/>
            <a:ext cx="7625057" cy="34666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300" b="1" dirty="0">
                <a:solidFill>
                  <a:srgbClr val="F5F2FA"/>
                </a:solidFill>
                <a:latin typeface="Montserrat"/>
                <a:sym typeface="Montserrat"/>
              </a:rPr>
              <a:t>1. Memory Usage:</a:t>
            </a:r>
          </a:p>
          <a:p>
            <a:pPr algn="just"/>
            <a:endParaRPr lang="en-US" sz="600" dirty="0">
              <a:solidFill>
                <a:srgbClr val="F5F2FA"/>
              </a:solidFill>
              <a:latin typeface="Montserrat"/>
              <a:sym typeface="Montserrat"/>
            </a:endParaRPr>
          </a:p>
          <a:p>
            <a:pPr algn="just"/>
            <a:r>
              <a:rPr lang="en-US" sz="1200" b="1" dirty="0" err="1">
                <a:solidFill>
                  <a:schemeClr val="dk1"/>
                </a:solidFill>
                <a:latin typeface="Montserrat"/>
                <a:sym typeface="Montserrat"/>
              </a:rPr>
              <a:t>Apriori</a:t>
            </a:r>
            <a:r>
              <a:rPr lang="en-US" sz="1200" b="1" dirty="0">
                <a:solidFill>
                  <a:schemeClr val="dk1"/>
                </a:solidFill>
                <a:latin typeface="Montserrat"/>
                <a:sym typeface="Montserrat"/>
              </a:rPr>
              <a:t>: </a:t>
            </a:r>
            <a:r>
              <a:rPr lang="en-US" sz="1200" dirty="0">
                <a:solidFill>
                  <a:schemeClr val="dk1"/>
                </a:solidFill>
                <a:latin typeface="Montserrat"/>
                <a:sym typeface="Montserrat"/>
              </a:rPr>
              <a:t>The maximum memory usage observed during the execution of </a:t>
            </a:r>
            <a:r>
              <a:rPr lang="en-US" sz="1200" dirty="0" err="1">
                <a:solidFill>
                  <a:schemeClr val="dk1"/>
                </a:solidFill>
                <a:latin typeface="Montserrat"/>
                <a:sym typeface="Montserrat"/>
              </a:rPr>
              <a:t>Apriori</a:t>
            </a:r>
            <a:r>
              <a:rPr lang="en-US" sz="1200" dirty="0">
                <a:solidFill>
                  <a:schemeClr val="dk1"/>
                </a:solidFill>
                <a:latin typeface="Montserrat"/>
                <a:sym typeface="Montserrat"/>
              </a:rPr>
              <a:t> was approximately 8.44 MB. </a:t>
            </a:r>
          </a:p>
          <a:p>
            <a:pPr algn="just"/>
            <a:endParaRPr lang="en-US" sz="400" dirty="0">
              <a:solidFill>
                <a:schemeClr val="dk1"/>
              </a:solidFill>
              <a:latin typeface="Montserrat"/>
              <a:sym typeface="Montserrat"/>
            </a:endParaRPr>
          </a:p>
          <a:p>
            <a:pPr algn="just"/>
            <a:r>
              <a:rPr lang="en-US" sz="1200" b="1" dirty="0">
                <a:solidFill>
                  <a:schemeClr val="dk1"/>
                </a:solidFill>
                <a:latin typeface="Montserrat"/>
                <a:sym typeface="Montserrat"/>
              </a:rPr>
              <a:t>FP-Growth: </a:t>
            </a:r>
            <a:r>
              <a:rPr lang="en-US" sz="1200" dirty="0">
                <a:solidFill>
                  <a:schemeClr val="dk1"/>
                </a:solidFill>
                <a:latin typeface="Montserrat"/>
                <a:sym typeface="Montserrat"/>
              </a:rPr>
              <a:t>FP-Growth utilized slightly more memory compared to </a:t>
            </a:r>
            <a:r>
              <a:rPr lang="en-US" sz="1200" dirty="0" err="1">
                <a:solidFill>
                  <a:schemeClr val="dk1"/>
                </a:solidFill>
                <a:latin typeface="Montserrat"/>
                <a:sym typeface="Montserrat"/>
              </a:rPr>
              <a:t>Apriori</a:t>
            </a:r>
            <a:r>
              <a:rPr lang="en-US" sz="1200" dirty="0">
                <a:solidFill>
                  <a:schemeClr val="dk1"/>
                </a:solidFill>
                <a:latin typeface="Montserrat"/>
                <a:sym typeface="Montserrat"/>
              </a:rPr>
              <a:t>, with a maximum memory usage of around 8.88 MB. </a:t>
            </a:r>
          </a:p>
          <a:p>
            <a:pPr algn="just"/>
            <a:endParaRPr lang="en-US" sz="400" dirty="0">
              <a:solidFill>
                <a:schemeClr val="dk1"/>
              </a:solidFill>
              <a:latin typeface="Montserrat"/>
              <a:sym typeface="Montserrat"/>
            </a:endParaRPr>
          </a:p>
          <a:p>
            <a:pPr algn="just"/>
            <a:r>
              <a:rPr lang="en-US" sz="1200" b="1" dirty="0">
                <a:solidFill>
                  <a:schemeClr val="dk1"/>
                </a:solidFill>
                <a:latin typeface="Montserrat"/>
                <a:sym typeface="Montserrat"/>
              </a:rPr>
              <a:t>ECLAT: </a:t>
            </a:r>
            <a:r>
              <a:rPr lang="en-US" sz="1200" dirty="0">
                <a:solidFill>
                  <a:schemeClr val="dk1"/>
                </a:solidFill>
                <a:latin typeface="Montserrat"/>
                <a:sym typeface="Montserrat"/>
              </a:rPr>
              <a:t>ECLAT consumed a similar amount of memory as </a:t>
            </a:r>
            <a:r>
              <a:rPr lang="en-US" sz="1200" dirty="0" err="1">
                <a:solidFill>
                  <a:schemeClr val="dk1"/>
                </a:solidFill>
                <a:latin typeface="Montserrat"/>
                <a:sym typeface="Montserrat"/>
              </a:rPr>
              <a:t>Apriori</a:t>
            </a:r>
            <a:r>
              <a:rPr lang="en-US" sz="1200" dirty="0">
                <a:solidFill>
                  <a:schemeClr val="dk1"/>
                </a:solidFill>
                <a:latin typeface="Montserrat"/>
                <a:sym typeface="Montserrat"/>
              </a:rPr>
              <a:t>, with a maximum memory usage of approximately 8.44 MB. </a:t>
            </a:r>
          </a:p>
          <a:p>
            <a:pPr algn="just"/>
            <a:endParaRPr lang="en-US" sz="800" dirty="0">
              <a:solidFill>
                <a:schemeClr val="dk1"/>
              </a:solidFill>
              <a:latin typeface="Montserrat"/>
              <a:sym typeface="Montserrat"/>
            </a:endParaRPr>
          </a:p>
          <a:p>
            <a:pPr algn="just">
              <a:buClr>
                <a:srgbClr val="F5F2FA"/>
              </a:buClr>
              <a:buSzPts val="1200"/>
              <a:defRPr/>
            </a:pPr>
            <a:r>
              <a:rPr lang="en-US" sz="1300" b="1" dirty="0">
                <a:solidFill>
                  <a:srgbClr val="F5F2FA"/>
                </a:solidFill>
                <a:latin typeface="Montserrat"/>
                <a:sym typeface="Montserrat"/>
              </a:rPr>
              <a:t>2. Execution Time:</a:t>
            </a:r>
          </a:p>
          <a:p>
            <a:pPr algn="just">
              <a:buClr>
                <a:srgbClr val="F5F2FA"/>
              </a:buClr>
              <a:buSzPts val="1200"/>
              <a:defRPr/>
            </a:pPr>
            <a:endParaRPr lang="en-US" sz="600" dirty="0">
              <a:solidFill>
                <a:srgbClr val="F5F2FA"/>
              </a:solidFill>
              <a:latin typeface="Montserrat"/>
              <a:sym typeface="Montserrat"/>
            </a:endParaRPr>
          </a:p>
          <a:p>
            <a:pPr algn="just"/>
            <a:r>
              <a:rPr lang="en-US" sz="1200" b="1" dirty="0" err="1">
                <a:solidFill>
                  <a:schemeClr val="dk1"/>
                </a:solidFill>
                <a:latin typeface="Montserrat"/>
                <a:sym typeface="Montserrat"/>
              </a:rPr>
              <a:t>Apriori</a:t>
            </a:r>
            <a:r>
              <a:rPr lang="en-US" sz="1200" b="1" dirty="0">
                <a:solidFill>
                  <a:schemeClr val="dk1"/>
                </a:solidFill>
                <a:latin typeface="Montserrat"/>
                <a:sym typeface="Montserrat"/>
              </a:rPr>
              <a:t>: </a:t>
            </a:r>
            <a:r>
              <a:rPr lang="en-US" sz="1200" dirty="0">
                <a:solidFill>
                  <a:schemeClr val="dk1"/>
                </a:solidFill>
                <a:latin typeface="Montserrat"/>
                <a:sym typeface="Montserrat"/>
              </a:rPr>
              <a:t>The </a:t>
            </a:r>
            <a:r>
              <a:rPr lang="en-US" sz="1200" dirty="0" err="1">
                <a:solidFill>
                  <a:schemeClr val="dk1"/>
                </a:solidFill>
                <a:latin typeface="Montserrat"/>
                <a:sym typeface="Montserrat"/>
              </a:rPr>
              <a:t>Apriori</a:t>
            </a:r>
            <a:r>
              <a:rPr lang="en-US" sz="1200" dirty="0">
                <a:solidFill>
                  <a:schemeClr val="dk1"/>
                </a:solidFill>
                <a:latin typeface="Montserrat"/>
                <a:sym typeface="Montserrat"/>
              </a:rPr>
              <a:t> algorithm exhibited the fastest execution time among the three algorithms, with a total time of approximately 0 milliseconds.</a:t>
            </a:r>
          </a:p>
          <a:p>
            <a:pPr algn="just"/>
            <a:endParaRPr lang="en-US" sz="400" dirty="0">
              <a:solidFill>
                <a:schemeClr val="dk1"/>
              </a:solidFill>
              <a:latin typeface="Montserrat"/>
              <a:sym typeface="Montserrat"/>
            </a:endParaRPr>
          </a:p>
          <a:p>
            <a:pPr algn="just"/>
            <a:r>
              <a:rPr lang="en-US" sz="1200" b="1" dirty="0">
                <a:solidFill>
                  <a:schemeClr val="dk1"/>
                </a:solidFill>
                <a:latin typeface="Montserrat"/>
                <a:sym typeface="Montserrat"/>
              </a:rPr>
              <a:t>FP-Growth: </a:t>
            </a:r>
            <a:r>
              <a:rPr lang="en-US" sz="1200" dirty="0">
                <a:solidFill>
                  <a:schemeClr val="dk1"/>
                </a:solidFill>
                <a:latin typeface="Montserrat"/>
                <a:sym typeface="Montserrat"/>
              </a:rPr>
              <a:t>FP-Growth demonstrated a slightly longer execution time compared to </a:t>
            </a:r>
            <a:r>
              <a:rPr lang="en-US" sz="1200" dirty="0" err="1">
                <a:solidFill>
                  <a:schemeClr val="dk1"/>
                </a:solidFill>
                <a:latin typeface="Montserrat"/>
                <a:sym typeface="Montserrat"/>
              </a:rPr>
              <a:t>Apriori</a:t>
            </a:r>
            <a:r>
              <a:rPr lang="en-US" sz="1200" dirty="0">
                <a:solidFill>
                  <a:schemeClr val="dk1"/>
                </a:solidFill>
                <a:latin typeface="Montserrat"/>
                <a:sym typeface="Montserrat"/>
              </a:rPr>
              <a:t>, with a total time of around 16 milliseconds.</a:t>
            </a:r>
          </a:p>
          <a:p>
            <a:pPr algn="just"/>
            <a:endParaRPr lang="en-US" sz="400" dirty="0">
              <a:solidFill>
                <a:schemeClr val="dk1"/>
              </a:solidFill>
              <a:latin typeface="Montserrat"/>
              <a:sym typeface="Montserrat"/>
            </a:endParaRPr>
          </a:p>
          <a:p>
            <a:pPr algn="just"/>
            <a:r>
              <a:rPr lang="en-US" sz="1200" b="1" dirty="0">
                <a:solidFill>
                  <a:schemeClr val="dk1"/>
                </a:solidFill>
                <a:latin typeface="Montserrat"/>
                <a:sym typeface="Montserrat"/>
              </a:rPr>
              <a:t>ECLAT: </a:t>
            </a:r>
            <a:r>
              <a:rPr lang="en-US" sz="1200" dirty="0">
                <a:solidFill>
                  <a:schemeClr val="dk1"/>
                </a:solidFill>
                <a:latin typeface="Montserrat"/>
                <a:sym typeface="Montserrat"/>
              </a:rPr>
              <a:t>ECLAT performed comparably to </a:t>
            </a:r>
            <a:r>
              <a:rPr lang="en-US" sz="1200" dirty="0" err="1">
                <a:solidFill>
                  <a:schemeClr val="dk1"/>
                </a:solidFill>
                <a:latin typeface="Montserrat"/>
                <a:sym typeface="Montserrat"/>
              </a:rPr>
              <a:t>Apriori</a:t>
            </a:r>
            <a:r>
              <a:rPr lang="en-US" sz="1200" dirty="0">
                <a:solidFill>
                  <a:schemeClr val="dk1"/>
                </a:solidFill>
                <a:latin typeface="Montserrat"/>
                <a:sym typeface="Montserrat"/>
              </a:rPr>
              <a:t> in terms of execution time, with a negligible total time of nearly 0 milliseconds. </a:t>
            </a:r>
          </a:p>
        </p:txBody>
      </p:sp>
      <p:sp>
        <p:nvSpPr>
          <p:cNvPr id="4" name="TextBox 3">
            <a:extLst>
              <a:ext uri="{FF2B5EF4-FFF2-40B4-BE49-F238E27FC236}">
                <a16:creationId xmlns:a16="http://schemas.microsoft.com/office/drawing/2014/main" id="{35BBBEBD-371E-BF97-C8AA-ED317641D66C}"/>
              </a:ext>
            </a:extLst>
          </p:cNvPr>
          <p:cNvSpPr txBox="1"/>
          <p:nvPr/>
        </p:nvSpPr>
        <p:spPr>
          <a:xfrm>
            <a:off x="4352693" y="4705179"/>
            <a:ext cx="568712" cy="307777"/>
          </a:xfrm>
          <a:prstGeom prst="rect">
            <a:avLst/>
          </a:prstGeom>
          <a:noFill/>
        </p:spPr>
        <p:txBody>
          <a:bodyPr wrap="square" rtlCol="0">
            <a:spAutoFit/>
          </a:bodyPr>
          <a:lstStyle/>
          <a:p>
            <a:r>
              <a:rPr lang="en-US" dirty="0">
                <a:solidFill>
                  <a:schemeClr val="tx1"/>
                </a:solidFill>
              </a:rPr>
              <a:t>14</a:t>
            </a:r>
          </a:p>
        </p:txBody>
      </p:sp>
    </p:spTree>
    <p:extLst>
      <p:ext uri="{BB962C8B-B14F-4D97-AF65-F5344CB8AC3E}">
        <p14:creationId xmlns:p14="http://schemas.microsoft.com/office/powerpoint/2010/main" val="215735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ADC5-5938-37C3-392F-B2F4AFE6D956}"/>
              </a:ext>
            </a:extLst>
          </p:cNvPr>
          <p:cNvSpPr>
            <a:spLocks noGrp="1"/>
          </p:cNvSpPr>
          <p:nvPr>
            <p:ph type="title"/>
          </p:nvPr>
        </p:nvSpPr>
        <p:spPr>
          <a:xfrm>
            <a:off x="720000" y="284432"/>
            <a:ext cx="7704000" cy="572700"/>
          </a:xfrm>
        </p:spPr>
        <p:txBody>
          <a:bodyPr/>
          <a:lstStyle/>
          <a:p>
            <a:r>
              <a:rPr kumimoji="0" lang="en-US" sz="3600" b="1" i="0" u="none" strike="noStrike" kern="0" cap="none" spc="0" normalizeH="0" baseline="0" noProof="0" dirty="0">
                <a:ln>
                  <a:noFill/>
                </a:ln>
                <a:solidFill>
                  <a:srgbClr val="F5F2FA"/>
                </a:solidFill>
                <a:effectLst/>
                <a:uLnTx/>
                <a:uFillTx/>
                <a:latin typeface="Homenaje"/>
                <a:sym typeface="Homenaje"/>
              </a:rPr>
              <a:t>Comparison</a:t>
            </a:r>
            <a:endParaRPr lang="en-US" dirty="0"/>
          </a:p>
        </p:txBody>
      </p:sp>
      <p:sp>
        <p:nvSpPr>
          <p:cNvPr id="3" name="Google Shape;201;p29">
            <a:extLst>
              <a:ext uri="{FF2B5EF4-FFF2-40B4-BE49-F238E27FC236}">
                <a16:creationId xmlns:a16="http://schemas.microsoft.com/office/drawing/2014/main" id="{DFADDF94-CED5-A972-EC60-C50E208F10E9}"/>
              </a:ext>
            </a:extLst>
          </p:cNvPr>
          <p:cNvSpPr txBox="1">
            <a:spLocks/>
          </p:cNvSpPr>
          <p:nvPr/>
        </p:nvSpPr>
        <p:spPr>
          <a:xfrm>
            <a:off x="798943" y="1098002"/>
            <a:ext cx="7625057" cy="346665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300" b="1" i="0" u="none" strike="noStrike" kern="0" cap="none" spc="0" normalizeH="0" baseline="0" noProof="0" dirty="0">
                <a:ln>
                  <a:noFill/>
                </a:ln>
                <a:solidFill>
                  <a:srgbClr val="F5F2FA"/>
                </a:solidFill>
                <a:effectLst/>
                <a:uLnTx/>
                <a:uFillTx/>
                <a:latin typeface="Montserrat"/>
                <a:cs typeface="Arial"/>
                <a:sym typeface="Montserrat"/>
              </a:rPr>
              <a:t>3. Scalability:</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600" b="0" i="0" u="none" strike="noStrike" kern="0" cap="none" spc="0" normalizeH="0" baseline="0" noProof="0" dirty="0">
              <a:ln>
                <a:noFill/>
              </a:ln>
              <a:solidFill>
                <a:srgbClr val="F5F2FA"/>
              </a:solidFill>
              <a:effectLst/>
              <a:uLnTx/>
              <a:uFillTx/>
              <a:latin typeface="Montserrat"/>
              <a:cs typeface="Arial"/>
              <a:sym typeface="Montserrat"/>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err="1">
                <a:ln>
                  <a:noFill/>
                </a:ln>
                <a:solidFill>
                  <a:srgbClr val="F5F2FA"/>
                </a:solidFill>
                <a:effectLst/>
                <a:uLnTx/>
                <a:uFillTx/>
                <a:latin typeface="Montserrat"/>
                <a:cs typeface="Arial"/>
                <a:sym typeface="Montserrat"/>
              </a:rPr>
              <a:t>Apriori</a:t>
            </a:r>
            <a:r>
              <a:rPr kumimoji="0" lang="en-US" sz="1200" b="1" i="0" u="none" strike="noStrike" kern="0" cap="none" spc="0" normalizeH="0" baseline="0" noProof="0" dirty="0">
                <a:ln>
                  <a:noFill/>
                </a:ln>
                <a:solidFill>
                  <a:srgbClr val="F5F2FA"/>
                </a:solidFill>
                <a:effectLst/>
                <a:uLnTx/>
                <a:uFillTx/>
                <a:latin typeface="Montserrat"/>
                <a:cs typeface="Arial"/>
                <a:sym typeface="Montserrat"/>
              </a:rPr>
              <a:t>: </a:t>
            </a:r>
            <a:r>
              <a:rPr kumimoji="0" lang="en-US" sz="1200" b="0" i="0" u="none" strike="noStrike" kern="0" cap="none" spc="0" normalizeH="0" baseline="0" noProof="0" dirty="0">
                <a:ln>
                  <a:noFill/>
                </a:ln>
                <a:solidFill>
                  <a:srgbClr val="F5F2FA"/>
                </a:solidFill>
                <a:effectLst/>
                <a:uLnTx/>
                <a:uFillTx/>
                <a:latin typeface="Montserrat"/>
                <a:cs typeface="Arial"/>
                <a:sym typeface="Montserrat"/>
              </a:rPr>
              <a:t>While </a:t>
            </a:r>
            <a:r>
              <a:rPr kumimoji="0" lang="en-US" sz="1200" b="0" i="0" u="none" strike="noStrike" kern="0" cap="none" spc="0" normalizeH="0" baseline="0" noProof="0" dirty="0" err="1">
                <a:ln>
                  <a:noFill/>
                </a:ln>
                <a:solidFill>
                  <a:srgbClr val="F5F2FA"/>
                </a:solidFill>
                <a:effectLst/>
                <a:uLnTx/>
                <a:uFillTx/>
                <a:latin typeface="Montserrat"/>
                <a:cs typeface="Arial"/>
                <a:sym typeface="Montserrat"/>
              </a:rPr>
              <a:t>Apriori</a:t>
            </a:r>
            <a:r>
              <a:rPr kumimoji="0" lang="en-US" sz="1200" b="0" i="0" u="none" strike="noStrike" kern="0" cap="none" spc="0" normalizeH="0" baseline="0" noProof="0" dirty="0">
                <a:ln>
                  <a:noFill/>
                </a:ln>
                <a:solidFill>
                  <a:srgbClr val="F5F2FA"/>
                </a:solidFill>
                <a:effectLst/>
                <a:uLnTx/>
                <a:uFillTx/>
                <a:latin typeface="Montserrat"/>
                <a:cs typeface="Arial"/>
                <a:sym typeface="Montserrat"/>
              </a:rPr>
              <a:t> is known for its simplicity and ease of implementation, it may face scalability issues when dealing with large datasets due to the generation of a large number of candidate </a:t>
            </a:r>
            <a:r>
              <a:rPr kumimoji="0" lang="en-US" sz="1200" b="0" i="0" u="none" strike="noStrike" kern="0" cap="none" spc="0" normalizeH="0" baseline="0" noProof="0" dirty="0" err="1">
                <a:ln>
                  <a:noFill/>
                </a:ln>
                <a:solidFill>
                  <a:srgbClr val="F5F2FA"/>
                </a:solidFill>
                <a:effectLst/>
                <a:uLnTx/>
                <a:uFillTx/>
                <a:latin typeface="Montserrat"/>
                <a:cs typeface="Arial"/>
                <a:sym typeface="Montserrat"/>
              </a:rPr>
              <a:t>itemsets</a:t>
            </a:r>
            <a:r>
              <a:rPr kumimoji="0" lang="en-US" sz="1200" b="0" i="0" u="none" strike="noStrike" kern="0" cap="none" spc="0" normalizeH="0" baseline="0" noProof="0" dirty="0">
                <a:ln>
                  <a:noFill/>
                </a:ln>
                <a:solidFill>
                  <a:srgbClr val="F5F2FA"/>
                </a:solidFill>
                <a:effectLst/>
                <a:uLnTx/>
                <a:uFillTx/>
                <a:latin typeface="Montserrat"/>
                <a:cs typeface="Arial"/>
                <a:sym typeface="Montserrat"/>
              </a:rPr>
              <a:t>. </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400" b="0" i="0" u="none" strike="noStrike" kern="0" cap="none" spc="0" normalizeH="0" baseline="0" noProof="0" dirty="0">
              <a:ln>
                <a:noFill/>
              </a:ln>
              <a:solidFill>
                <a:srgbClr val="F5F2FA"/>
              </a:solidFill>
              <a:effectLst/>
              <a:uLnTx/>
              <a:uFillTx/>
              <a:latin typeface="Montserrat"/>
              <a:cs typeface="Arial"/>
              <a:sym typeface="Montserrat"/>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5F2FA"/>
                </a:solidFill>
                <a:effectLst/>
                <a:uLnTx/>
                <a:uFillTx/>
                <a:latin typeface="Montserrat"/>
                <a:cs typeface="Arial"/>
                <a:sym typeface="Montserrat"/>
              </a:rPr>
              <a:t>FP-Growth: </a:t>
            </a:r>
            <a:r>
              <a:rPr kumimoji="0" lang="en-US" sz="1200" b="0" i="0" u="none" strike="noStrike" kern="0" cap="none" spc="0" normalizeH="0" baseline="0" noProof="0" dirty="0">
                <a:ln>
                  <a:noFill/>
                </a:ln>
                <a:solidFill>
                  <a:srgbClr val="F5F2FA"/>
                </a:solidFill>
                <a:effectLst/>
                <a:uLnTx/>
                <a:uFillTx/>
                <a:latin typeface="Montserrat"/>
                <a:cs typeface="Arial"/>
                <a:sym typeface="Montserrat"/>
              </a:rPr>
              <a:t>FP-Growth addresses scalability limitations by constructing a compact FP-tree data structure, making it highly efficient for mining frequent patterns from large datasets.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400" b="0" i="0" u="none" strike="noStrike" kern="0" cap="none" spc="0" normalizeH="0" baseline="0" noProof="0" dirty="0">
              <a:ln>
                <a:noFill/>
              </a:ln>
              <a:solidFill>
                <a:srgbClr val="F5F2FA"/>
              </a:solidFill>
              <a:effectLst/>
              <a:uLnTx/>
              <a:uFillTx/>
              <a:latin typeface="Montserrat"/>
              <a:cs typeface="Arial"/>
              <a:sym typeface="Montserrat"/>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5F2FA"/>
                </a:solidFill>
                <a:effectLst/>
                <a:uLnTx/>
                <a:uFillTx/>
                <a:latin typeface="Montserrat"/>
                <a:cs typeface="Arial"/>
                <a:sym typeface="Montserrat"/>
              </a:rPr>
              <a:t>ECLAT: </a:t>
            </a:r>
            <a:r>
              <a:rPr kumimoji="0" lang="en-US" sz="1200" b="0" i="0" u="none" strike="noStrike" kern="0" cap="none" spc="0" normalizeH="0" baseline="0" noProof="0" dirty="0">
                <a:ln>
                  <a:noFill/>
                </a:ln>
                <a:solidFill>
                  <a:srgbClr val="F5F2FA"/>
                </a:solidFill>
                <a:effectLst/>
                <a:uLnTx/>
                <a:uFillTx/>
                <a:latin typeface="Montserrat"/>
                <a:cs typeface="Arial"/>
                <a:sym typeface="Montserrat"/>
              </a:rPr>
              <a:t> ECLAT is a vertical approach that avoids candidate generation, making it highly scalable and memory-efficient, particularly suitable for datasets with a high number of transactions.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0" normalizeH="0" baseline="0" noProof="0" dirty="0">
              <a:ln>
                <a:noFill/>
              </a:ln>
              <a:solidFill>
                <a:srgbClr val="F5F2FA"/>
              </a:solidFill>
              <a:effectLst/>
              <a:uLnTx/>
              <a:uFillTx/>
              <a:latin typeface="Montserrat"/>
              <a:cs typeface="Arial"/>
              <a:sym typeface="Montserrat"/>
            </a:endParaRPr>
          </a:p>
          <a:p>
            <a:pPr marL="0" marR="0" lvl="0" indent="0" algn="just" defTabSz="914400" rtl="0" eaLnBrk="1" fontAlgn="auto" latinLnBrk="0" hangingPunct="1">
              <a:lnSpc>
                <a:spcPct val="100000"/>
              </a:lnSpc>
              <a:spcBef>
                <a:spcPts val="0"/>
              </a:spcBef>
              <a:spcAft>
                <a:spcPts val="0"/>
              </a:spcAft>
              <a:buClr>
                <a:srgbClr val="F5F2FA"/>
              </a:buClr>
              <a:buSzPts val="1200"/>
              <a:buFont typeface="Arial"/>
              <a:buNone/>
              <a:tabLst/>
              <a:defRPr/>
            </a:pPr>
            <a:r>
              <a:rPr lang="en-US" sz="1300" b="1" dirty="0">
                <a:solidFill>
                  <a:srgbClr val="F5F2FA"/>
                </a:solidFill>
                <a:latin typeface="Montserrat"/>
                <a:sym typeface="Montserrat"/>
              </a:rPr>
              <a:t>4</a:t>
            </a:r>
            <a:r>
              <a:rPr kumimoji="0" lang="en-US" sz="1300" b="1" i="0" u="none" strike="noStrike" kern="0" cap="none" spc="0" normalizeH="0" baseline="0" noProof="0" dirty="0">
                <a:ln>
                  <a:noFill/>
                </a:ln>
                <a:solidFill>
                  <a:srgbClr val="F5F2FA"/>
                </a:solidFill>
                <a:effectLst/>
                <a:uLnTx/>
                <a:uFillTx/>
                <a:latin typeface="Montserrat"/>
                <a:cs typeface="Arial"/>
                <a:sym typeface="Montserrat"/>
              </a:rPr>
              <a:t>. Overall Performance:</a:t>
            </a:r>
          </a:p>
          <a:p>
            <a:pPr marL="0" marR="0" lvl="0" indent="0" algn="just" defTabSz="914400" rtl="0" eaLnBrk="1" fontAlgn="auto" latinLnBrk="0" hangingPunct="1">
              <a:lnSpc>
                <a:spcPct val="100000"/>
              </a:lnSpc>
              <a:spcBef>
                <a:spcPts val="0"/>
              </a:spcBef>
              <a:spcAft>
                <a:spcPts val="0"/>
              </a:spcAft>
              <a:buClr>
                <a:srgbClr val="F5F2FA"/>
              </a:buClr>
              <a:buSzPts val="1200"/>
              <a:buFont typeface="Arial"/>
              <a:buNone/>
              <a:tabLst/>
              <a:defRPr/>
            </a:pPr>
            <a:endParaRPr kumimoji="0" lang="en-US" sz="600" b="0" i="0" u="none" strike="noStrike" kern="0" cap="none" spc="0" normalizeH="0" baseline="0" noProof="0" dirty="0">
              <a:ln>
                <a:noFill/>
              </a:ln>
              <a:solidFill>
                <a:srgbClr val="F5F2FA"/>
              </a:solidFill>
              <a:effectLst/>
              <a:uLnTx/>
              <a:uFillTx/>
              <a:latin typeface="Montserrat"/>
              <a:cs typeface="Arial"/>
              <a:sym typeface="Montserrat"/>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err="1">
                <a:ln>
                  <a:noFill/>
                </a:ln>
                <a:solidFill>
                  <a:srgbClr val="F5F2FA"/>
                </a:solidFill>
                <a:effectLst/>
                <a:uLnTx/>
                <a:uFillTx/>
                <a:latin typeface="Montserrat"/>
                <a:cs typeface="Arial"/>
                <a:sym typeface="Montserrat"/>
              </a:rPr>
              <a:t>Apriori</a:t>
            </a:r>
            <a:r>
              <a:rPr kumimoji="0" lang="en-US" sz="1200" b="1" i="0" u="none" strike="noStrike" kern="0" cap="none" spc="0" normalizeH="0" baseline="0" noProof="0" dirty="0">
                <a:ln>
                  <a:noFill/>
                </a:ln>
                <a:solidFill>
                  <a:srgbClr val="F5F2FA"/>
                </a:solidFill>
                <a:effectLst/>
                <a:uLnTx/>
                <a:uFillTx/>
                <a:latin typeface="Montserrat"/>
                <a:cs typeface="Arial"/>
                <a:sym typeface="Montserrat"/>
              </a:rPr>
              <a:t>: </a:t>
            </a:r>
            <a:r>
              <a:rPr kumimoji="0" lang="en-US" sz="1200" b="0" i="0" u="none" strike="noStrike" kern="0" cap="none" spc="0" normalizeH="0" baseline="0" noProof="0" dirty="0" err="1">
                <a:ln>
                  <a:noFill/>
                </a:ln>
                <a:solidFill>
                  <a:srgbClr val="F5F2FA"/>
                </a:solidFill>
                <a:effectLst/>
                <a:uLnTx/>
                <a:uFillTx/>
                <a:latin typeface="Montserrat"/>
                <a:cs typeface="Arial"/>
                <a:sym typeface="Montserrat"/>
              </a:rPr>
              <a:t>Apriori</a:t>
            </a:r>
            <a:r>
              <a:rPr kumimoji="0" lang="en-US" sz="1200" b="0" i="0" u="none" strike="noStrike" kern="0" cap="none" spc="0" normalizeH="0" baseline="0" noProof="0" dirty="0">
                <a:ln>
                  <a:noFill/>
                </a:ln>
                <a:solidFill>
                  <a:srgbClr val="F5F2FA"/>
                </a:solidFill>
                <a:effectLst/>
                <a:uLnTx/>
                <a:uFillTx/>
                <a:latin typeface="Montserrat"/>
                <a:cs typeface="Arial"/>
                <a:sym typeface="Montserrat"/>
              </a:rPr>
              <a:t> serves as a baseline algorithm for frequent pattern mining and is suitable for small to moderate-sized datasets.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400" b="0" i="0" u="none" strike="noStrike" kern="0" cap="none" spc="0" normalizeH="0" baseline="0" noProof="0" dirty="0">
              <a:ln>
                <a:noFill/>
              </a:ln>
              <a:solidFill>
                <a:srgbClr val="F5F2FA"/>
              </a:solidFill>
              <a:effectLst/>
              <a:uLnTx/>
              <a:uFillTx/>
              <a:latin typeface="Montserrat"/>
              <a:cs typeface="Arial"/>
              <a:sym typeface="Montserrat"/>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5F2FA"/>
                </a:solidFill>
                <a:effectLst/>
                <a:uLnTx/>
                <a:uFillTx/>
                <a:latin typeface="Montserrat"/>
                <a:cs typeface="Arial"/>
                <a:sym typeface="Montserrat"/>
              </a:rPr>
              <a:t>FP-Growth: </a:t>
            </a:r>
            <a:r>
              <a:rPr kumimoji="0" lang="en-US" sz="1200" b="0" i="0" u="none" strike="noStrike" kern="0" cap="none" spc="0" normalizeH="0" baseline="0" noProof="0" dirty="0">
                <a:ln>
                  <a:noFill/>
                </a:ln>
                <a:solidFill>
                  <a:srgbClr val="F5F2FA"/>
                </a:solidFill>
                <a:effectLst/>
                <a:uLnTx/>
                <a:uFillTx/>
                <a:latin typeface="Montserrat"/>
                <a:cs typeface="Arial"/>
                <a:sym typeface="Montserrat"/>
              </a:rPr>
              <a:t>FP-Growth offers superior performance in terms of execution time and memory usage compared to </a:t>
            </a:r>
            <a:r>
              <a:rPr kumimoji="0" lang="en-US" sz="1200" b="0" i="0" u="none" strike="noStrike" kern="0" cap="none" spc="0" normalizeH="0" baseline="0" noProof="0" dirty="0" err="1">
                <a:ln>
                  <a:noFill/>
                </a:ln>
                <a:solidFill>
                  <a:srgbClr val="F5F2FA"/>
                </a:solidFill>
                <a:effectLst/>
                <a:uLnTx/>
                <a:uFillTx/>
                <a:latin typeface="Montserrat"/>
                <a:cs typeface="Arial"/>
                <a:sym typeface="Montserrat"/>
              </a:rPr>
              <a:t>Apriori</a:t>
            </a:r>
            <a:r>
              <a:rPr kumimoji="0" lang="en-US" sz="1200" b="0" i="0" u="none" strike="noStrike" kern="0" cap="none" spc="0" normalizeH="0" baseline="0" noProof="0" dirty="0">
                <a:ln>
                  <a:noFill/>
                </a:ln>
                <a:solidFill>
                  <a:srgbClr val="F5F2FA"/>
                </a:solidFill>
                <a:effectLst/>
                <a:uLnTx/>
                <a:uFillTx/>
                <a:latin typeface="Montserrat"/>
                <a:cs typeface="Arial"/>
                <a:sym typeface="Montserrat"/>
              </a:rPr>
              <a:t>, making it ideal for large-scale datasets.</a:t>
            </a: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400" b="0" i="0" u="none" strike="noStrike" kern="0" cap="none" spc="0" normalizeH="0" baseline="0" noProof="0" dirty="0">
              <a:ln>
                <a:noFill/>
              </a:ln>
              <a:solidFill>
                <a:srgbClr val="F5F2FA"/>
              </a:solidFill>
              <a:effectLst/>
              <a:uLnTx/>
              <a:uFillTx/>
              <a:latin typeface="Montserrat"/>
              <a:cs typeface="Arial"/>
              <a:sym typeface="Montserrat"/>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5F2FA"/>
                </a:solidFill>
                <a:effectLst/>
                <a:uLnTx/>
                <a:uFillTx/>
                <a:latin typeface="Montserrat"/>
                <a:cs typeface="Arial"/>
                <a:sym typeface="Montserrat"/>
              </a:rPr>
              <a:t>ECLAT: </a:t>
            </a:r>
            <a:r>
              <a:rPr kumimoji="0" lang="en-US" sz="1200" b="0" i="0" u="none" strike="noStrike" kern="0" cap="none" spc="0" normalizeH="0" baseline="0" noProof="0" dirty="0">
                <a:ln>
                  <a:noFill/>
                </a:ln>
                <a:solidFill>
                  <a:srgbClr val="F5F2FA"/>
                </a:solidFill>
                <a:effectLst/>
                <a:uLnTx/>
                <a:uFillTx/>
                <a:latin typeface="Montserrat"/>
                <a:cs typeface="Arial"/>
                <a:sym typeface="Montserrat"/>
              </a:rPr>
              <a:t>ECLAT provides excellent scalability and memory efficiency, making it a preferred choice for datasets with a high number of transactions or limited memory resources.</a:t>
            </a:r>
          </a:p>
        </p:txBody>
      </p:sp>
      <p:sp>
        <p:nvSpPr>
          <p:cNvPr id="4" name="TextBox 3">
            <a:extLst>
              <a:ext uri="{FF2B5EF4-FFF2-40B4-BE49-F238E27FC236}">
                <a16:creationId xmlns:a16="http://schemas.microsoft.com/office/drawing/2014/main" id="{35BBBEBD-371E-BF97-C8AA-ED317641D66C}"/>
              </a:ext>
            </a:extLst>
          </p:cNvPr>
          <p:cNvSpPr txBox="1"/>
          <p:nvPr/>
        </p:nvSpPr>
        <p:spPr>
          <a:xfrm>
            <a:off x="4352693" y="4705179"/>
            <a:ext cx="56871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5F2FA"/>
                </a:solidFill>
                <a:effectLst/>
                <a:uLnTx/>
                <a:uFillTx/>
                <a:latin typeface="Arial"/>
                <a:cs typeface="Arial"/>
                <a:sym typeface="Arial"/>
              </a:rPr>
              <a:t>15</a:t>
            </a:r>
          </a:p>
        </p:txBody>
      </p:sp>
    </p:spTree>
    <p:extLst>
      <p:ext uri="{BB962C8B-B14F-4D97-AF65-F5344CB8AC3E}">
        <p14:creationId xmlns:p14="http://schemas.microsoft.com/office/powerpoint/2010/main" val="35823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3" name="Title 2">
            <a:extLst>
              <a:ext uri="{FF2B5EF4-FFF2-40B4-BE49-F238E27FC236}">
                <a16:creationId xmlns:a16="http://schemas.microsoft.com/office/drawing/2014/main" id="{8C8D10AE-558A-8511-FFD1-34F430FFF9A7}"/>
              </a:ext>
            </a:extLst>
          </p:cNvPr>
          <p:cNvSpPr>
            <a:spLocks noGrp="1"/>
          </p:cNvSpPr>
          <p:nvPr>
            <p:ph type="title"/>
          </p:nvPr>
        </p:nvSpPr>
        <p:spPr/>
        <p:txBody>
          <a:bodyPr/>
          <a:lstStyle/>
          <a:p>
            <a:r>
              <a:rPr lang="en-US" dirty="0"/>
              <a:t>Conclusion</a:t>
            </a:r>
          </a:p>
        </p:txBody>
      </p:sp>
      <p:pic>
        <p:nvPicPr>
          <p:cNvPr id="4" name="Google Shape;472;p46">
            <a:extLst>
              <a:ext uri="{FF2B5EF4-FFF2-40B4-BE49-F238E27FC236}">
                <a16:creationId xmlns:a16="http://schemas.microsoft.com/office/drawing/2014/main" id="{CE0233AD-5248-FFBA-C74F-D90104E4FF9A}"/>
              </a:ext>
            </a:extLst>
          </p:cNvPr>
          <p:cNvPicPr preferRelativeResize="0"/>
          <p:nvPr/>
        </p:nvPicPr>
        <p:blipFill rotWithShape="1">
          <a:blip r:embed="rId3">
            <a:alphaModFix/>
          </a:blip>
          <a:srcRect/>
          <a:stretch/>
        </p:blipFill>
        <p:spPr>
          <a:xfrm>
            <a:off x="-591412" y="3878286"/>
            <a:ext cx="1182824" cy="1184025"/>
          </a:xfrm>
          <a:prstGeom prst="rect">
            <a:avLst/>
          </a:prstGeom>
          <a:noFill/>
          <a:ln>
            <a:noFill/>
          </a:ln>
        </p:spPr>
      </p:pic>
      <p:sp>
        <p:nvSpPr>
          <p:cNvPr id="2" name="Google Shape;201;p29">
            <a:extLst>
              <a:ext uri="{FF2B5EF4-FFF2-40B4-BE49-F238E27FC236}">
                <a16:creationId xmlns:a16="http://schemas.microsoft.com/office/drawing/2014/main" id="{89B7DD6E-4E09-0C5C-B385-D25B15FDF3BB}"/>
              </a:ext>
            </a:extLst>
          </p:cNvPr>
          <p:cNvSpPr txBox="1">
            <a:spLocks/>
          </p:cNvSpPr>
          <p:nvPr/>
        </p:nvSpPr>
        <p:spPr>
          <a:xfrm>
            <a:off x="720000" y="1506786"/>
            <a:ext cx="7546112" cy="2371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200" dirty="0">
                <a:solidFill>
                  <a:schemeClr val="dk1"/>
                </a:solidFill>
                <a:latin typeface="Montserrat"/>
                <a:sym typeface="Montserrat"/>
              </a:rPr>
              <a:t>In conclusion, the utilization of </a:t>
            </a:r>
            <a:r>
              <a:rPr lang="en-US" sz="1200" dirty="0" err="1">
                <a:solidFill>
                  <a:schemeClr val="dk1"/>
                </a:solidFill>
                <a:latin typeface="Montserrat"/>
                <a:sym typeface="Montserrat"/>
              </a:rPr>
              <a:t>Apriori</a:t>
            </a:r>
            <a:r>
              <a:rPr lang="en-US" sz="1200" dirty="0">
                <a:solidFill>
                  <a:schemeClr val="dk1"/>
                </a:solidFill>
                <a:latin typeface="Montserrat"/>
                <a:sym typeface="Montserrat"/>
              </a:rPr>
              <a:t>, FP-Growth, and Eclat algorithms on the 'CAR' dataset provided valuable insights into the relationships among car attributes and their acceptability ratings. Each algorithm demonstrated distinct strengths and limitations, emphasizing the significance of selecting the appropriate algorithm based on dataset characteristics and analytical goals. Future investigations could delve into hybrid methodologies or alternative algorithms to optimize pattern mining efficiency and effectiveness across various domains.</a:t>
            </a:r>
          </a:p>
        </p:txBody>
      </p:sp>
      <p:sp>
        <p:nvSpPr>
          <p:cNvPr id="5" name="TextBox 4">
            <a:extLst>
              <a:ext uri="{FF2B5EF4-FFF2-40B4-BE49-F238E27FC236}">
                <a16:creationId xmlns:a16="http://schemas.microsoft.com/office/drawing/2014/main" id="{C88376F9-F5FA-3342-7F95-9F125909D46C}"/>
              </a:ext>
            </a:extLst>
          </p:cNvPr>
          <p:cNvSpPr txBox="1"/>
          <p:nvPr/>
        </p:nvSpPr>
        <p:spPr>
          <a:xfrm>
            <a:off x="4374995" y="4631567"/>
            <a:ext cx="568712" cy="307777"/>
          </a:xfrm>
          <a:prstGeom prst="rect">
            <a:avLst/>
          </a:prstGeom>
          <a:noFill/>
        </p:spPr>
        <p:txBody>
          <a:bodyPr wrap="square" rtlCol="0">
            <a:spAutoFit/>
          </a:bodyPr>
          <a:lstStyle/>
          <a:p>
            <a:r>
              <a:rPr lang="en-US" dirty="0">
                <a:solidFill>
                  <a:schemeClr val="tx1"/>
                </a:solidFill>
              </a:rPr>
              <a:t>16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5"/>
          <p:cNvSpPr txBox="1">
            <a:spLocks noGrp="1"/>
          </p:cNvSpPr>
          <p:nvPr>
            <p:ph type="title"/>
          </p:nvPr>
        </p:nvSpPr>
        <p:spPr>
          <a:xfrm>
            <a:off x="2694150" y="1981500"/>
            <a:ext cx="3755700" cy="118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dirty="0"/>
              <a:t>THANKS!</a:t>
            </a:r>
            <a:endParaRPr sz="8000" dirty="0"/>
          </a:p>
        </p:txBody>
      </p:sp>
      <p:grpSp>
        <p:nvGrpSpPr>
          <p:cNvPr id="449" name="Google Shape;449;p45"/>
          <p:cNvGrpSpPr/>
          <p:nvPr/>
        </p:nvGrpSpPr>
        <p:grpSpPr>
          <a:xfrm>
            <a:off x="7620225" y="2166800"/>
            <a:ext cx="1746175" cy="1734174"/>
            <a:chOff x="7620225" y="1894500"/>
            <a:chExt cx="1746175" cy="1734174"/>
          </a:xfrm>
        </p:grpSpPr>
        <p:sp>
          <p:nvSpPr>
            <p:cNvPr id="450" name="Google Shape;450;p45"/>
            <p:cNvSpPr/>
            <p:nvPr/>
          </p:nvSpPr>
          <p:spPr>
            <a:xfrm>
              <a:off x="8011900" y="1894500"/>
              <a:ext cx="1354500" cy="13545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pic>
          <p:nvPicPr>
            <p:cNvPr id="451" name="Google Shape;451;p45"/>
            <p:cNvPicPr preferRelativeResize="0"/>
            <p:nvPr/>
          </p:nvPicPr>
          <p:blipFill>
            <a:blip r:embed="rId3">
              <a:alphaModFix/>
            </a:blip>
            <a:stretch>
              <a:fillRect/>
            </a:stretch>
          </p:blipFill>
          <p:spPr>
            <a:xfrm>
              <a:off x="7620225" y="2672100"/>
              <a:ext cx="956574" cy="956574"/>
            </a:xfrm>
            <a:prstGeom prst="rect">
              <a:avLst/>
            </a:prstGeom>
            <a:noFill/>
            <a:ln>
              <a:noFill/>
            </a:ln>
          </p:spPr>
        </p:pic>
      </p:grpSp>
      <p:sp>
        <p:nvSpPr>
          <p:cNvPr id="4" name="Rectangle 3">
            <a:extLst>
              <a:ext uri="{FF2B5EF4-FFF2-40B4-BE49-F238E27FC236}">
                <a16:creationId xmlns:a16="http://schemas.microsoft.com/office/drawing/2014/main" id="{CA87FB3C-C18C-76D8-53EC-06326B176A90}"/>
              </a:ext>
            </a:extLst>
          </p:cNvPr>
          <p:cNvSpPr/>
          <p:nvPr/>
        </p:nvSpPr>
        <p:spPr>
          <a:xfrm>
            <a:off x="1977482" y="3375102"/>
            <a:ext cx="5151863"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82" name="Google Shape;182;p28"/>
          <p:cNvSpPr txBox="1">
            <a:spLocks noGrp="1"/>
          </p:cNvSpPr>
          <p:nvPr>
            <p:ph type="title" idx="2"/>
          </p:nvPr>
        </p:nvSpPr>
        <p:spPr>
          <a:xfrm>
            <a:off x="720000" y="1424854"/>
            <a:ext cx="10269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83" name="Google Shape;183;p28"/>
          <p:cNvSpPr txBox="1">
            <a:spLocks noGrp="1"/>
          </p:cNvSpPr>
          <p:nvPr>
            <p:ph type="title" idx="3"/>
          </p:nvPr>
        </p:nvSpPr>
        <p:spPr>
          <a:xfrm>
            <a:off x="720000" y="2835203"/>
            <a:ext cx="10269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4" name="Google Shape;184;p28"/>
          <p:cNvSpPr txBox="1">
            <a:spLocks noGrp="1"/>
          </p:cNvSpPr>
          <p:nvPr>
            <p:ph type="title" idx="4"/>
          </p:nvPr>
        </p:nvSpPr>
        <p:spPr>
          <a:xfrm>
            <a:off x="3419275" y="1424854"/>
            <a:ext cx="10269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5" name="Google Shape;185;p28"/>
          <p:cNvSpPr txBox="1">
            <a:spLocks noGrp="1"/>
          </p:cNvSpPr>
          <p:nvPr>
            <p:ph type="title" idx="5"/>
          </p:nvPr>
        </p:nvSpPr>
        <p:spPr>
          <a:xfrm>
            <a:off x="3419275" y="2835200"/>
            <a:ext cx="10269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86" name="Google Shape;186;p28"/>
          <p:cNvSpPr txBox="1">
            <a:spLocks noGrp="1"/>
          </p:cNvSpPr>
          <p:nvPr>
            <p:ph type="title" idx="6"/>
          </p:nvPr>
        </p:nvSpPr>
        <p:spPr>
          <a:xfrm>
            <a:off x="6118550" y="1424854"/>
            <a:ext cx="10269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7" name="Google Shape;187;p28"/>
          <p:cNvSpPr txBox="1">
            <a:spLocks noGrp="1"/>
          </p:cNvSpPr>
          <p:nvPr>
            <p:ph type="title" idx="7"/>
          </p:nvPr>
        </p:nvSpPr>
        <p:spPr>
          <a:xfrm>
            <a:off x="6118550" y="2835200"/>
            <a:ext cx="10269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88" name="Google Shape;188;p28"/>
          <p:cNvSpPr txBox="1">
            <a:spLocks noGrp="1"/>
          </p:cNvSpPr>
          <p:nvPr>
            <p:ph type="subTitle" idx="1"/>
          </p:nvPr>
        </p:nvSpPr>
        <p:spPr>
          <a:xfrm>
            <a:off x="720000" y="1948654"/>
            <a:ext cx="2022300" cy="6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rPr>
              <a:t>Introduction</a:t>
            </a:r>
            <a:endParaRPr dirty="0">
              <a:solidFill>
                <a:schemeClr val="lt1"/>
              </a:solidFill>
            </a:endParaRPr>
          </a:p>
        </p:txBody>
      </p:sp>
      <p:sp>
        <p:nvSpPr>
          <p:cNvPr id="189" name="Google Shape;189;p28"/>
          <p:cNvSpPr txBox="1">
            <a:spLocks noGrp="1"/>
          </p:cNvSpPr>
          <p:nvPr>
            <p:ph type="subTitle" idx="8"/>
          </p:nvPr>
        </p:nvSpPr>
        <p:spPr>
          <a:xfrm>
            <a:off x="3419275" y="1948654"/>
            <a:ext cx="2022300" cy="6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Preprocessing</a:t>
            </a:r>
            <a:endParaRPr dirty="0"/>
          </a:p>
        </p:txBody>
      </p:sp>
      <p:sp>
        <p:nvSpPr>
          <p:cNvPr id="190" name="Google Shape;190;p28"/>
          <p:cNvSpPr txBox="1">
            <a:spLocks noGrp="1"/>
          </p:cNvSpPr>
          <p:nvPr>
            <p:ph type="subTitle" idx="9"/>
          </p:nvPr>
        </p:nvSpPr>
        <p:spPr>
          <a:xfrm>
            <a:off x="6118550" y="1948654"/>
            <a:ext cx="2022300" cy="6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rPr>
              <a:t>Algorithm Selection</a:t>
            </a:r>
            <a:endParaRPr dirty="0">
              <a:solidFill>
                <a:schemeClr val="lt1"/>
              </a:solidFill>
            </a:endParaRPr>
          </a:p>
        </p:txBody>
      </p:sp>
      <p:sp>
        <p:nvSpPr>
          <p:cNvPr id="191" name="Google Shape;191;p28"/>
          <p:cNvSpPr txBox="1">
            <a:spLocks noGrp="1"/>
          </p:cNvSpPr>
          <p:nvPr>
            <p:ph type="subTitle" idx="13"/>
          </p:nvPr>
        </p:nvSpPr>
        <p:spPr>
          <a:xfrm>
            <a:off x="720000" y="3358954"/>
            <a:ext cx="2022300" cy="6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rPr>
              <a:t>Implementation and Results</a:t>
            </a:r>
            <a:endParaRPr dirty="0">
              <a:solidFill>
                <a:schemeClr val="lt1"/>
              </a:solidFill>
            </a:endParaRPr>
          </a:p>
        </p:txBody>
      </p:sp>
      <p:sp>
        <p:nvSpPr>
          <p:cNvPr id="192" name="Google Shape;192;p28"/>
          <p:cNvSpPr txBox="1">
            <a:spLocks noGrp="1"/>
          </p:cNvSpPr>
          <p:nvPr>
            <p:ph type="subTitle" idx="14"/>
          </p:nvPr>
        </p:nvSpPr>
        <p:spPr>
          <a:xfrm>
            <a:off x="3419275" y="3358954"/>
            <a:ext cx="2022300" cy="6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Comparison</a:t>
            </a:r>
            <a:endParaRPr dirty="0"/>
          </a:p>
        </p:txBody>
      </p:sp>
      <p:sp>
        <p:nvSpPr>
          <p:cNvPr id="193" name="Google Shape;193;p28"/>
          <p:cNvSpPr txBox="1">
            <a:spLocks noGrp="1"/>
          </p:cNvSpPr>
          <p:nvPr>
            <p:ph type="subTitle" idx="15"/>
          </p:nvPr>
        </p:nvSpPr>
        <p:spPr>
          <a:xfrm>
            <a:off x="6118550" y="3358954"/>
            <a:ext cx="2022300" cy="6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1"/>
                </a:solidFill>
              </a:rPr>
              <a:t>Conclusion</a:t>
            </a:r>
          </a:p>
        </p:txBody>
      </p:sp>
      <p:grpSp>
        <p:nvGrpSpPr>
          <p:cNvPr id="194" name="Google Shape;194;p28"/>
          <p:cNvGrpSpPr/>
          <p:nvPr/>
        </p:nvGrpSpPr>
        <p:grpSpPr>
          <a:xfrm>
            <a:off x="8090550" y="196300"/>
            <a:ext cx="1241198" cy="1228550"/>
            <a:chOff x="8090550" y="196300"/>
            <a:chExt cx="1241198" cy="1228550"/>
          </a:xfrm>
        </p:grpSpPr>
        <p:sp>
          <p:nvSpPr>
            <p:cNvPr id="195" name="Google Shape;195;p28"/>
            <p:cNvSpPr/>
            <p:nvPr/>
          </p:nvSpPr>
          <p:spPr>
            <a:xfrm>
              <a:off x="8304848" y="397950"/>
              <a:ext cx="1026900" cy="10269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pic>
          <p:nvPicPr>
            <p:cNvPr id="196" name="Google Shape;196;p28"/>
            <p:cNvPicPr preferRelativeResize="0"/>
            <p:nvPr/>
          </p:nvPicPr>
          <p:blipFill rotWithShape="1">
            <a:blip r:embed="rId3">
              <a:alphaModFix/>
            </a:blip>
            <a:srcRect/>
            <a:stretch/>
          </p:blipFill>
          <p:spPr>
            <a:xfrm>
              <a:off x="8090550" y="196300"/>
              <a:ext cx="666283" cy="666301"/>
            </a:xfrm>
            <a:prstGeom prst="rect">
              <a:avLst/>
            </a:prstGeom>
            <a:noFill/>
            <a:ln>
              <a:noFill/>
            </a:ln>
          </p:spPr>
        </p:pic>
      </p:grpSp>
      <p:sp>
        <p:nvSpPr>
          <p:cNvPr id="2" name="TextBox 1">
            <a:extLst>
              <a:ext uri="{FF2B5EF4-FFF2-40B4-BE49-F238E27FC236}">
                <a16:creationId xmlns:a16="http://schemas.microsoft.com/office/drawing/2014/main" id="{72CCB070-DEE9-1328-6B8B-DD093A5B2472}"/>
              </a:ext>
            </a:extLst>
          </p:cNvPr>
          <p:cNvSpPr txBox="1"/>
          <p:nvPr/>
        </p:nvSpPr>
        <p:spPr>
          <a:xfrm>
            <a:off x="4382429" y="4698475"/>
            <a:ext cx="379141" cy="307777"/>
          </a:xfrm>
          <a:prstGeom prst="rect">
            <a:avLst/>
          </a:prstGeom>
          <a:noFill/>
        </p:spPr>
        <p:txBody>
          <a:bodyPr wrap="square" rtlCol="0">
            <a:spAutoFit/>
          </a:bodyPr>
          <a:lstStyle/>
          <a:p>
            <a:r>
              <a:rPr lang="en-US" dirty="0">
                <a:solidFill>
                  <a:schemeClr val="tx1"/>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Connected Car Data: Definition and Applications | Wejo">
            <a:extLst>
              <a:ext uri="{FF2B5EF4-FFF2-40B4-BE49-F238E27FC236}">
                <a16:creationId xmlns:a16="http://schemas.microsoft.com/office/drawing/2014/main" id="{6A6C5089-398F-3970-4B16-D9A6CC11102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20638"/>
            <a:ext cx="9144000" cy="510222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72;p27">
            <a:extLst>
              <a:ext uri="{FF2B5EF4-FFF2-40B4-BE49-F238E27FC236}">
                <a16:creationId xmlns:a16="http://schemas.microsoft.com/office/drawing/2014/main" id="{858AD484-C964-B3F1-BBE2-CE98E72C825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a:t>
            </a:r>
          </a:p>
        </p:txBody>
      </p:sp>
      <p:sp>
        <p:nvSpPr>
          <p:cNvPr id="7" name="Rectangle 6">
            <a:extLst>
              <a:ext uri="{FF2B5EF4-FFF2-40B4-BE49-F238E27FC236}">
                <a16:creationId xmlns:a16="http://schemas.microsoft.com/office/drawing/2014/main" id="{686A051D-46B7-DF81-AEAA-5A9D68AB768B}"/>
              </a:ext>
            </a:extLst>
          </p:cNvPr>
          <p:cNvSpPr/>
          <p:nvPr/>
        </p:nvSpPr>
        <p:spPr>
          <a:xfrm>
            <a:off x="512956" y="3204119"/>
            <a:ext cx="8251902" cy="16048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73;p27">
            <a:extLst>
              <a:ext uri="{FF2B5EF4-FFF2-40B4-BE49-F238E27FC236}">
                <a16:creationId xmlns:a16="http://schemas.microsoft.com/office/drawing/2014/main" id="{D721FE49-933E-0DFC-76DA-3F7A8AFDB9BB}"/>
              </a:ext>
            </a:extLst>
          </p:cNvPr>
          <p:cNvSpPr txBox="1">
            <a:spLocks noGrp="1"/>
          </p:cNvSpPr>
          <p:nvPr>
            <p:ph type="body" idx="1"/>
          </p:nvPr>
        </p:nvSpPr>
        <p:spPr>
          <a:xfrm>
            <a:off x="653646" y="3365540"/>
            <a:ext cx="7985385" cy="1361209"/>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t" anchorCtr="0">
            <a:noAutofit/>
          </a:bodyPr>
          <a:lstStyle/>
          <a:p>
            <a:pPr marL="0" lvl="0" indent="0" algn="l" rtl="0">
              <a:spcBef>
                <a:spcPts val="0"/>
              </a:spcBef>
              <a:spcAft>
                <a:spcPts val="0"/>
              </a:spcAft>
              <a:buNone/>
            </a:pPr>
            <a:r>
              <a:rPr lang="en-US" dirty="0"/>
              <a:t>Pattern mining is pivotal in data analysis, revealing hidden associations. Our project employs </a:t>
            </a:r>
            <a:r>
              <a:rPr lang="en-US" dirty="0" err="1"/>
              <a:t>Apriori</a:t>
            </a:r>
            <a:r>
              <a:rPr lang="en-US" dirty="0"/>
              <a:t>, FP-Growth, and Eclat on the 'CAR' dataset, exploring car attributes and acceptability ratings. Through these algorithms, we aim to extract valuable insights, uncovering intricate relationships for informed decision-making. By delving into the dataset, we seek to unveil significant patterns and association rules, enhancing our understanding of the data and facilitating strategic insights in the realm of car attributes and acceptability ratings.</a:t>
            </a:r>
            <a:endParaRPr u="sng" dirty="0">
              <a:solidFill>
                <a:schemeClr val="dk1"/>
              </a:solidFill>
            </a:endParaRPr>
          </a:p>
        </p:txBody>
      </p:sp>
      <p:sp>
        <p:nvSpPr>
          <p:cNvPr id="8" name="TextBox 7">
            <a:extLst>
              <a:ext uri="{FF2B5EF4-FFF2-40B4-BE49-F238E27FC236}">
                <a16:creationId xmlns:a16="http://schemas.microsoft.com/office/drawing/2014/main" id="{0BF774CB-4189-2D9E-AD1A-3517A3B7405D}"/>
              </a:ext>
            </a:extLst>
          </p:cNvPr>
          <p:cNvSpPr txBox="1"/>
          <p:nvPr/>
        </p:nvSpPr>
        <p:spPr>
          <a:xfrm>
            <a:off x="4382429" y="4734281"/>
            <a:ext cx="379141" cy="307777"/>
          </a:xfrm>
          <a:prstGeom prst="rect">
            <a:avLst/>
          </a:prstGeom>
          <a:noFill/>
        </p:spPr>
        <p:txBody>
          <a:bodyPr wrap="square" rtlCol="0">
            <a:spAutoFit/>
          </a:bodyPr>
          <a:lstStyle/>
          <a:p>
            <a:r>
              <a:rPr lang="en-US" dirty="0">
                <a:solidFill>
                  <a:schemeClr val="tx1"/>
                </a:solidFill>
              </a:rPr>
              <a:t>3</a:t>
            </a:r>
          </a:p>
        </p:txBody>
      </p:sp>
    </p:spTree>
    <p:extLst>
      <p:ext uri="{BB962C8B-B14F-4D97-AF65-F5344CB8AC3E}">
        <p14:creationId xmlns:p14="http://schemas.microsoft.com/office/powerpoint/2010/main" val="184015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subTitle" idx="1"/>
          </p:nvPr>
        </p:nvSpPr>
        <p:spPr>
          <a:xfrm>
            <a:off x="694865" y="1061236"/>
            <a:ext cx="7754268" cy="340668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1" dirty="0"/>
              <a:t>Data preprocessing </a:t>
            </a:r>
            <a:r>
              <a:rPr lang="en-US" dirty="0"/>
              <a:t>is a critical step in the data mining process that involves cleaning, transforming, and preparing the raw data for analysis. In the context of the </a:t>
            </a:r>
            <a:r>
              <a:rPr lang="en-US" u="sng" dirty="0"/>
              <a:t>'CAR' dataset </a:t>
            </a:r>
            <a:r>
              <a:rPr lang="en-US" dirty="0"/>
              <a:t>used in this project, several preprocessing steps have been implemented to ensure the data is in a suitable format for applying data mining algorithms effectively.</a:t>
            </a:r>
          </a:p>
          <a:p>
            <a:pPr marL="0" lvl="0" indent="0" algn="just" rtl="0">
              <a:spcBef>
                <a:spcPts val="0"/>
              </a:spcBef>
              <a:spcAft>
                <a:spcPts val="0"/>
              </a:spcAft>
              <a:buNone/>
            </a:pPr>
            <a:endParaRPr lang="en-US" dirty="0"/>
          </a:p>
          <a:p>
            <a:pPr marL="0" lvl="0" indent="0" algn="just"/>
            <a:r>
              <a:rPr lang="en-US" sz="1300" b="1" dirty="0"/>
              <a:t>1. Data Loading and Inspection:</a:t>
            </a:r>
          </a:p>
          <a:p>
            <a:pPr marL="0" lvl="0" indent="0" algn="just"/>
            <a:endParaRPr lang="en-US" sz="600" dirty="0"/>
          </a:p>
          <a:p>
            <a:pPr marL="0" lvl="0" indent="0" algn="just" rtl="0">
              <a:spcBef>
                <a:spcPts val="0"/>
              </a:spcBef>
              <a:spcAft>
                <a:spcPts val="0"/>
              </a:spcAft>
              <a:buNone/>
            </a:pPr>
            <a:r>
              <a:rPr lang="en-US" dirty="0"/>
              <a:t>The first step in data preprocessing is loading the </a:t>
            </a:r>
            <a:r>
              <a:rPr lang="en-US" u="sng" dirty="0"/>
              <a:t>'CAR' dataset </a:t>
            </a:r>
            <a:r>
              <a:rPr lang="en-US" dirty="0"/>
              <a:t>into a pandas </a:t>
            </a:r>
            <a:r>
              <a:rPr lang="en-US" dirty="0" err="1"/>
              <a:t>DataFrame</a:t>
            </a:r>
            <a:r>
              <a:rPr lang="en-US" dirty="0"/>
              <a:t>, allowing for easy manipulation and analysis of the </a:t>
            </a:r>
            <a:r>
              <a:rPr lang="en-US" dirty="0" err="1"/>
              <a:t>data.The</a:t>
            </a:r>
            <a:r>
              <a:rPr lang="en-US" dirty="0"/>
              <a:t> dataset is inspected to understand its structure, features, and any missing values that may require handling.</a:t>
            </a:r>
          </a:p>
          <a:p>
            <a:pPr marL="0" lvl="0" indent="0" algn="just" rtl="0">
              <a:spcBef>
                <a:spcPts val="0"/>
              </a:spcBef>
              <a:spcAft>
                <a:spcPts val="0"/>
              </a:spcAft>
              <a:buNone/>
            </a:pPr>
            <a:r>
              <a:rPr lang="en-US" dirty="0"/>
              <a:t>The dataset has 1727 rows and 7 columns. The columns are:</a:t>
            </a:r>
          </a:p>
          <a:p>
            <a:pPr marL="0" lvl="0" indent="0" algn="just" rtl="0">
              <a:spcBef>
                <a:spcPts val="0"/>
              </a:spcBef>
              <a:spcAft>
                <a:spcPts val="0"/>
              </a:spcAft>
              <a:buNone/>
            </a:pPr>
            <a:endParaRPr dirty="0"/>
          </a:p>
        </p:txBody>
      </p:sp>
      <p:sp>
        <p:nvSpPr>
          <p:cNvPr id="202" name="Google Shape;202;p29"/>
          <p:cNvSpPr txBox="1">
            <a:spLocks noGrp="1"/>
          </p:cNvSpPr>
          <p:nvPr>
            <p:ph type="title"/>
          </p:nvPr>
        </p:nvSpPr>
        <p:spPr>
          <a:xfrm>
            <a:off x="2891370" y="212236"/>
            <a:ext cx="3740400" cy="84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Preprocessing</a:t>
            </a:r>
            <a:endParaRPr dirty="0"/>
          </a:p>
        </p:txBody>
      </p:sp>
      <p:pic>
        <p:nvPicPr>
          <p:cNvPr id="204" name="Google Shape;204;p29"/>
          <p:cNvPicPr preferRelativeResize="0"/>
          <p:nvPr/>
        </p:nvPicPr>
        <p:blipFill rotWithShape="1">
          <a:blip r:embed="rId3">
            <a:alphaModFix/>
          </a:blip>
          <a:srcRect/>
          <a:stretch/>
        </p:blipFill>
        <p:spPr>
          <a:xfrm>
            <a:off x="8350100" y="3249975"/>
            <a:ext cx="1414500" cy="1414524"/>
          </a:xfrm>
          <a:prstGeom prst="rect">
            <a:avLst/>
          </a:prstGeom>
          <a:noFill/>
          <a:ln>
            <a:noFill/>
          </a:ln>
        </p:spPr>
      </p:pic>
      <p:sp>
        <p:nvSpPr>
          <p:cNvPr id="2" name="TextBox 1">
            <a:extLst>
              <a:ext uri="{FF2B5EF4-FFF2-40B4-BE49-F238E27FC236}">
                <a16:creationId xmlns:a16="http://schemas.microsoft.com/office/drawing/2014/main" id="{4D980275-9535-2034-A731-DDDECA53BD68}"/>
              </a:ext>
            </a:extLst>
          </p:cNvPr>
          <p:cNvSpPr txBox="1"/>
          <p:nvPr/>
        </p:nvSpPr>
        <p:spPr>
          <a:xfrm>
            <a:off x="4382429" y="4698475"/>
            <a:ext cx="379141" cy="307777"/>
          </a:xfrm>
          <a:prstGeom prst="rect">
            <a:avLst/>
          </a:prstGeom>
          <a:noFill/>
        </p:spPr>
        <p:txBody>
          <a:bodyPr wrap="square" rtlCol="0">
            <a:spAutoFit/>
          </a:bodyPr>
          <a:lstStyle/>
          <a:p>
            <a:r>
              <a:rPr lang="en-US" dirty="0">
                <a:solidFill>
                  <a:schemeClr val="tx1"/>
                </a:solidFill>
              </a:rPr>
              <a:t>4</a:t>
            </a:r>
          </a:p>
        </p:txBody>
      </p:sp>
      <p:pic>
        <p:nvPicPr>
          <p:cNvPr id="4" name="Picture 3" descr="A close up of a text&#10;&#10;Description automatically generated">
            <a:extLst>
              <a:ext uri="{FF2B5EF4-FFF2-40B4-BE49-F238E27FC236}">
                <a16:creationId xmlns:a16="http://schemas.microsoft.com/office/drawing/2014/main" id="{0EB2392B-AC14-97B2-2045-1E0924971CB3}"/>
              </a:ext>
            </a:extLst>
          </p:cNvPr>
          <p:cNvPicPr>
            <a:picLocks noChangeAspect="1"/>
          </p:cNvPicPr>
          <p:nvPr/>
        </p:nvPicPr>
        <p:blipFill>
          <a:blip r:embed="rId4"/>
          <a:stretch>
            <a:fillRect/>
          </a:stretch>
        </p:blipFill>
        <p:spPr>
          <a:xfrm>
            <a:off x="836574" y="3249974"/>
            <a:ext cx="2194745" cy="823030"/>
          </a:xfrm>
          <a:prstGeom prst="rect">
            <a:avLst/>
          </a:prstGeom>
        </p:spPr>
      </p:pic>
      <p:pic>
        <p:nvPicPr>
          <p:cNvPr id="6" name="Picture 5" descr="A close-up of a white background&#10;&#10;Description automatically generated">
            <a:extLst>
              <a:ext uri="{FF2B5EF4-FFF2-40B4-BE49-F238E27FC236}">
                <a16:creationId xmlns:a16="http://schemas.microsoft.com/office/drawing/2014/main" id="{0658293D-C1F2-D5DD-21F7-A66FC60635D6}"/>
              </a:ext>
            </a:extLst>
          </p:cNvPr>
          <p:cNvPicPr>
            <a:picLocks noChangeAspect="1"/>
          </p:cNvPicPr>
          <p:nvPr/>
        </p:nvPicPr>
        <p:blipFill>
          <a:blip r:embed="rId5"/>
          <a:stretch>
            <a:fillRect/>
          </a:stretch>
        </p:blipFill>
        <p:spPr>
          <a:xfrm>
            <a:off x="3464974" y="3249974"/>
            <a:ext cx="4842452" cy="8230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subTitle" idx="1"/>
          </p:nvPr>
        </p:nvSpPr>
        <p:spPr>
          <a:xfrm>
            <a:off x="713225" y="774191"/>
            <a:ext cx="7754268" cy="3753204"/>
          </a:xfrm>
          <a:prstGeom prst="rect">
            <a:avLst/>
          </a:prstGeom>
        </p:spPr>
        <p:txBody>
          <a:bodyPr spcFirstLastPara="1" wrap="square" lIns="91425" tIns="91425" rIns="91425" bIns="91425" anchor="t" anchorCtr="0">
            <a:noAutofit/>
          </a:bodyPr>
          <a:lstStyle/>
          <a:p>
            <a:pPr marL="0" indent="0" algn="just"/>
            <a:r>
              <a:rPr lang="en-US" sz="1300" b="1" dirty="0"/>
              <a:t>2. Handling Missing Values:</a:t>
            </a:r>
          </a:p>
          <a:p>
            <a:pPr marL="0" indent="0" algn="just"/>
            <a:endParaRPr lang="en-US" sz="600" dirty="0"/>
          </a:p>
          <a:p>
            <a:pPr marL="0" lvl="0" indent="0" algn="just" rtl="0">
              <a:spcBef>
                <a:spcPts val="0"/>
              </a:spcBef>
              <a:spcAft>
                <a:spcPts val="0"/>
              </a:spcAft>
              <a:buNone/>
            </a:pPr>
            <a:r>
              <a:rPr lang="en-US" dirty="0"/>
              <a:t>Missing values in the dataset are identified and addressed to prevent any inconsistencies or errors in the analysis.</a:t>
            </a:r>
          </a:p>
          <a:p>
            <a:pPr marL="0" lvl="0" indent="0" algn="just" rtl="0">
              <a:spcBef>
                <a:spcPts val="0"/>
              </a:spcBef>
              <a:spcAft>
                <a:spcPts val="0"/>
              </a:spcAft>
              <a:buNone/>
            </a:pPr>
            <a:endParaRPr lang="en-US" dirty="0"/>
          </a:p>
          <a:p>
            <a:pPr marL="0" lvl="0" indent="0" algn="just" rtl="0">
              <a:spcBef>
                <a:spcPts val="0"/>
              </a:spcBef>
              <a:spcAft>
                <a:spcPts val="0"/>
              </a:spcAft>
              <a:buNone/>
            </a:pPr>
            <a:endParaRPr lang="en-US" dirty="0"/>
          </a:p>
          <a:p>
            <a:pPr marL="0" lvl="0" indent="0" algn="just"/>
            <a:endParaRPr lang="en-US" sz="1300" b="1" dirty="0"/>
          </a:p>
          <a:p>
            <a:pPr marL="0" lvl="0" indent="0" algn="just"/>
            <a:endParaRPr lang="en-US" sz="1300" b="1" dirty="0"/>
          </a:p>
          <a:p>
            <a:pPr marL="0" lvl="0" indent="0" algn="just"/>
            <a:endParaRPr lang="en-US" sz="1300" b="1" dirty="0"/>
          </a:p>
          <a:p>
            <a:pPr marL="0" lvl="0" indent="0" algn="just"/>
            <a:r>
              <a:rPr lang="en-US" sz="1300" b="1" dirty="0"/>
              <a:t>3. Label Encoding and Categorical Data:</a:t>
            </a:r>
          </a:p>
          <a:p>
            <a:pPr marL="0" lvl="0" indent="0" algn="just"/>
            <a:endParaRPr lang="en-US" sz="600" dirty="0"/>
          </a:p>
          <a:p>
            <a:pPr marL="0" lvl="0" indent="0" algn="just" rtl="0">
              <a:spcBef>
                <a:spcPts val="0"/>
              </a:spcBef>
              <a:spcAft>
                <a:spcPts val="0"/>
              </a:spcAft>
              <a:buNone/>
            </a:pPr>
            <a:r>
              <a:rPr lang="en-US" dirty="0"/>
              <a:t>Categorical variables in the dataset, such as buying price, maintenance cost, and safety rating, are encoded using techniques like </a:t>
            </a:r>
            <a:r>
              <a:rPr lang="en-US" dirty="0" err="1"/>
              <a:t>LabelEncoder</a:t>
            </a:r>
            <a:r>
              <a:rPr lang="en-US" dirty="0"/>
              <a:t> to convert them into numerical format for algorithm </a:t>
            </a:r>
            <a:r>
              <a:rPr lang="en-US" dirty="0" err="1"/>
              <a:t>compatibility.This</a:t>
            </a:r>
            <a:r>
              <a:rPr lang="en-US" dirty="0"/>
              <a:t> transformation ensures that categorical data can be effectively utilized in data mining algorithms that require numerical input.</a:t>
            </a:r>
          </a:p>
          <a:p>
            <a:pPr marL="0" lvl="0" indent="0" algn="just" rtl="0">
              <a:spcBef>
                <a:spcPts val="0"/>
              </a:spcBef>
              <a:spcAft>
                <a:spcPts val="0"/>
              </a:spcAft>
              <a:buNone/>
            </a:pPr>
            <a:endParaRPr dirty="0"/>
          </a:p>
        </p:txBody>
      </p:sp>
      <p:sp>
        <p:nvSpPr>
          <p:cNvPr id="202" name="Google Shape;202;p29"/>
          <p:cNvSpPr txBox="1">
            <a:spLocks noGrp="1"/>
          </p:cNvSpPr>
          <p:nvPr>
            <p:ph type="title"/>
          </p:nvPr>
        </p:nvSpPr>
        <p:spPr>
          <a:xfrm>
            <a:off x="3058895" y="252761"/>
            <a:ext cx="3026210" cy="569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Preprocessing</a:t>
            </a:r>
            <a:endParaRPr dirty="0"/>
          </a:p>
        </p:txBody>
      </p:sp>
      <p:pic>
        <p:nvPicPr>
          <p:cNvPr id="204" name="Google Shape;204;p29"/>
          <p:cNvPicPr preferRelativeResize="0"/>
          <p:nvPr/>
        </p:nvPicPr>
        <p:blipFill rotWithShape="1">
          <a:blip r:embed="rId3">
            <a:alphaModFix/>
          </a:blip>
          <a:srcRect/>
          <a:stretch/>
        </p:blipFill>
        <p:spPr>
          <a:xfrm>
            <a:off x="8467493" y="3272277"/>
            <a:ext cx="1414500" cy="1414524"/>
          </a:xfrm>
          <a:prstGeom prst="rect">
            <a:avLst/>
          </a:prstGeom>
          <a:noFill/>
          <a:ln>
            <a:noFill/>
          </a:ln>
        </p:spPr>
      </p:pic>
      <p:sp>
        <p:nvSpPr>
          <p:cNvPr id="2" name="TextBox 1">
            <a:extLst>
              <a:ext uri="{FF2B5EF4-FFF2-40B4-BE49-F238E27FC236}">
                <a16:creationId xmlns:a16="http://schemas.microsoft.com/office/drawing/2014/main" id="{2F0D239F-33BA-687E-6AB9-EF8E370F50E5}"/>
              </a:ext>
            </a:extLst>
          </p:cNvPr>
          <p:cNvSpPr txBox="1"/>
          <p:nvPr/>
        </p:nvSpPr>
        <p:spPr>
          <a:xfrm>
            <a:off x="4382429" y="4698475"/>
            <a:ext cx="379141" cy="307777"/>
          </a:xfrm>
          <a:prstGeom prst="rect">
            <a:avLst/>
          </a:prstGeom>
          <a:noFill/>
        </p:spPr>
        <p:txBody>
          <a:bodyPr wrap="square" rtlCol="0">
            <a:spAutoFit/>
          </a:bodyPr>
          <a:lstStyle/>
          <a:p>
            <a:r>
              <a:rPr lang="en-US" dirty="0">
                <a:solidFill>
                  <a:schemeClr val="tx1"/>
                </a:solidFill>
              </a:rPr>
              <a:t>5</a:t>
            </a:r>
          </a:p>
        </p:txBody>
      </p:sp>
      <p:pic>
        <p:nvPicPr>
          <p:cNvPr id="4" name="Picture 3" descr="A screenshot of a computer&#10;&#10;Description automatically generated">
            <a:extLst>
              <a:ext uri="{FF2B5EF4-FFF2-40B4-BE49-F238E27FC236}">
                <a16:creationId xmlns:a16="http://schemas.microsoft.com/office/drawing/2014/main" id="{FAF7FB30-2085-A596-1A18-E11B12C6004E}"/>
              </a:ext>
            </a:extLst>
          </p:cNvPr>
          <p:cNvPicPr>
            <a:picLocks noChangeAspect="1"/>
          </p:cNvPicPr>
          <p:nvPr/>
        </p:nvPicPr>
        <p:blipFill>
          <a:blip r:embed="rId4"/>
          <a:stretch>
            <a:fillRect/>
          </a:stretch>
        </p:blipFill>
        <p:spPr>
          <a:xfrm>
            <a:off x="820006" y="1540767"/>
            <a:ext cx="4724809" cy="929721"/>
          </a:xfrm>
          <a:prstGeom prst="rect">
            <a:avLst/>
          </a:prstGeom>
        </p:spPr>
      </p:pic>
      <p:pic>
        <p:nvPicPr>
          <p:cNvPr id="6" name="Picture 5" descr="A number of doors and persons&#10;&#10;Description automatically generated">
            <a:extLst>
              <a:ext uri="{FF2B5EF4-FFF2-40B4-BE49-F238E27FC236}">
                <a16:creationId xmlns:a16="http://schemas.microsoft.com/office/drawing/2014/main" id="{5F75C965-C8C6-3BFF-8903-37B1023F69BE}"/>
              </a:ext>
            </a:extLst>
          </p:cNvPr>
          <p:cNvPicPr>
            <a:picLocks noChangeAspect="1"/>
          </p:cNvPicPr>
          <p:nvPr/>
        </p:nvPicPr>
        <p:blipFill>
          <a:blip r:embed="rId5"/>
          <a:stretch>
            <a:fillRect/>
          </a:stretch>
        </p:blipFill>
        <p:spPr>
          <a:xfrm>
            <a:off x="820006" y="3593550"/>
            <a:ext cx="5121084" cy="1013548"/>
          </a:xfrm>
          <a:prstGeom prst="rect">
            <a:avLst/>
          </a:prstGeom>
        </p:spPr>
      </p:pic>
    </p:spTree>
    <p:extLst>
      <p:ext uri="{BB962C8B-B14F-4D97-AF65-F5344CB8AC3E}">
        <p14:creationId xmlns:p14="http://schemas.microsoft.com/office/powerpoint/2010/main" val="128253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subTitle" idx="1"/>
          </p:nvPr>
        </p:nvSpPr>
        <p:spPr>
          <a:xfrm>
            <a:off x="698928" y="1953950"/>
            <a:ext cx="3740400" cy="209265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300" b="1" dirty="0"/>
              <a:t>4. Handling Class Imbalance:</a:t>
            </a:r>
          </a:p>
          <a:p>
            <a:pPr marL="0" lvl="0" indent="0" algn="just" rtl="0">
              <a:spcBef>
                <a:spcPts val="0"/>
              </a:spcBef>
              <a:spcAft>
                <a:spcPts val="0"/>
              </a:spcAft>
              <a:buNone/>
            </a:pPr>
            <a:endParaRPr lang="en-US" sz="600" dirty="0"/>
          </a:p>
          <a:p>
            <a:pPr marL="0" lvl="0" indent="0" rtl="0">
              <a:spcBef>
                <a:spcPts val="0"/>
              </a:spcBef>
              <a:spcAft>
                <a:spcPts val="0"/>
              </a:spcAft>
              <a:buNone/>
            </a:pPr>
            <a:r>
              <a:rPr lang="en-US" dirty="0"/>
              <a:t>Class imbalance, where certain classes in the dataset are underrepresented compared to others, is addressed through techniques like </a:t>
            </a:r>
            <a:r>
              <a:rPr lang="en-US" dirty="0" err="1"/>
              <a:t>undersampling</a:t>
            </a:r>
            <a:r>
              <a:rPr lang="en-US" dirty="0"/>
              <a:t>. </a:t>
            </a:r>
            <a:r>
              <a:rPr lang="en-US" dirty="0" err="1"/>
              <a:t>Undersampling</a:t>
            </a:r>
            <a:r>
              <a:rPr lang="en-US" dirty="0"/>
              <a:t> involves reducing the number of instances in the majority class to balance the class distribution, ensuring fair representation of all classes in the analysis. </a:t>
            </a:r>
          </a:p>
        </p:txBody>
      </p:sp>
      <p:sp>
        <p:nvSpPr>
          <p:cNvPr id="202" name="Google Shape;202;p29"/>
          <p:cNvSpPr txBox="1">
            <a:spLocks noGrp="1"/>
          </p:cNvSpPr>
          <p:nvPr>
            <p:ph type="title"/>
          </p:nvPr>
        </p:nvSpPr>
        <p:spPr>
          <a:xfrm>
            <a:off x="713225" y="1096900"/>
            <a:ext cx="3740400" cy="84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Preprocessing</a:t>
            </a:r>
            <a:endParaRPr dirty="0"/>
          </a:p>
        </p:txBody>
      </p:sp>
      <p:pic>
        <p:nvPicPr>
          <p:cNvPr id="2" name="Picture 1">
            <a:extLst>
              <a:ext uri="{FF2B5EF4-FFF2-40B4-BE49-F238E27FC236}">
                <a16:creationId xmlns:a16="http://schemas.microsoft.com/office/drawing/2014/main" id="{7A111EEF-5B77-5C38-3A43-56C5B7EA59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0465" y="1096900"/>
            <a:ext cx="4005742" cy="3122095"/>
          </a:xfrm>
          <a:prstGeom prst="rect">
            <a:avLst/>
          </a:prstGeom>
          <a:noFill/>
          <a:ln>
            <a:noFill/>
          </a:ln>
        </p:spPr>
      </p:pic>
      <p:sp>
        <p:nvSpPr>
          <p:cNvPr id="3" name="TextBox 2">
            <a:extLst>
              <a:ext uri="{FF2B5EF4-FFF2-40B4-BE49-F238E27FC236}">
                <a16:creationId xmlns:a16="http://schemas.microsoft.com/office/drawing/2014/main" id="{7561FDB0-74FE-2228-38C3-1FC305988BEB}"/>
              </a:ext>
            </a:extLst>
          </p:cNvPr>
          <p:cNvSpPr txBox="1"/>
          <p:nvPr/>
        </p:nvSpPr>
        <p:spPr>
          <a:xfrm>
            <a:off x="4382429" y="4698475"/>
            <a:ext cx="379141" cy="307777"/>
          </a:xfrm>
          <a:prstGeom prst="rect">
            <a:avLst/>
          </a:prstGeom>
          <a:noFill/>
        </p:spPr>
        <p:txBody>
          <a:bodyPr wrap="square" rtlCol="0">
            <a:spAutoFit/>
          </a:bodyPr>
          <a:lstStyle/>
          <a:p>
            <a:r>
              <a:rPr lang="en-US" dirty="0">
                <a:solidFill>
                  <a:schemeClr val="tx1"/>
                </a:solidFill>
              </a:rPr>
              <a:t>6</a:t>
            </a:r>
          </a:p>
        </p:txBody>
      </p:sp>
    </p:spTree>
    <p:extLst>
      <p:ext uri="{BB962C8B-B14F-4D97-AF65-F5344CB8AC3E}">
        <p14:creationId xmlns:p14="http://schemas.microsoft.com/office/powerpoint/2010/main" val="189105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2" name="Google Shape;212;p30"/>
          <p:cNvPicPr preferRelativeResize="0"/>
          <p:nvPr/>
        </p:nvPicPr>
        <p:blipFill rotWithShape="1">
          <a:blip r:embed="rId3">
            <a:alphaModFix/>
          </a:blip>
          <a:srcRect/>
          <a:stretch/>
        </p:blipFill>
        <p:spPr>
          <a:xfrm>
            <a:off x="5327050" y="-222150"/>
            <a:ext cx="3972526" cy="1094001"/>
          </a:xfrm>
          <a:prstGeom prst="rect">
            <a:avLst/>
          </a:prstGeom>
          <a:noFill/>
          <a:ln>
            <a:noFill/>
          </a:ln>
        </p:spPr>
      </p:pic>
      <p:sp>
        <p:nvSpPr>
          <p:cNvPr id="3" name="Google Shape;218;p31">
            <a:extLst>
              <a:ext uri="{FF2B5EF4-FFF2-40B4-BE49-F238E27FC236}">
                <a16:creationId xmlns:a16="http://schemas.microsoft.com/office/drawing/2014/main" id="{E4A2C0B2-3E22-C393-B60E-3E94FDA7DE21}"/>
              </a:ext>
            </a:extLst>
          </p:cNvPr>
          <p:cNvSpPr txBox="1">
            <a:spLocks noGrp="1"/>
          </p:cNvSpPr>
          <p:nvPr>
            <p:ph type="title"/>
          </p:nvPr>
        </p:nvSpPr>
        <p:spPr>
          <a:xfrm>
            <a:off x="719999" y="7517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 Algorithms Selection</a:t>
            </a:r>
            <a:endParaRPr sz="3600" dirty="0"/>
          </a:p>
        </p:txBody>
      </p:sp>
      <p:sp>
        <p:nvSpPr>
          <p:cNvPr id="4" name="Google Shape;220;p31">
            <a:extLst>
              <a:ext uri="{FF2B5EF4-FFF2-40B4-BE49-F238E27FC236}">
                <a16:creationId xmlns:a16="http://schemas.microsoft.com/office/drawing/2014/main" id="{CF37EA81-B39B-4939-E20E-281050E0B75D}"/>
              </a:ext>
            </a:extLst>
          </p:cNvPr>
          <p:cNvSpPr txBox="1">
            <a:spLocks/>
          </p:cNvSpPr>
          <p:nvPr/>
        </p:nvSpPr>
        <p:spPr>
          <a:xfrm>
            <a:off x="720000" y="1777004"/>
            <a:ext cx="7494732" cy="22076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Homenaje"/>
              <a:buNone/>
              <a:defRPr sz="6000" b="1" i="1" u="none" strike="noStrike" cap="none">
                <a:solidFill>
                  <a:schemeClr val="dk1"/>
                </a:solidFill>
                <a:latin typeface="Homenaje"/>
                <a:ea typeface="Homenaje"/>
                <a:cs typeface="Homenaje"/>
                <a:sym typeface="Homenaje"/>
              </a:defRPr>
            </a:lvl1pPr>
            <a:lvl2pPr marR="0" lvl="1"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2pPr>
            <a:lvl3pPr marR="0" lvl="2"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3pPr>
            <a:lvl4pPr marR="0" lvl="3"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4pPr>
            <a:lvl5pPr marR="0" lvl="4"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5pPr>
            <a:lvl6pPr marR="0" lvl="5"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6pPr>
            <a:lvl7pPr marR="0" lvl="6"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7pPr>
            <a:lvl8pPr marR="0" lvl="7"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8pPr>
            <a:lvl9pPr marR="0" lvl="8"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9pPr>
          </a:lstStyle>
          <a:p>
            <a:pPr algn="just">
              <a:buClr>
                <a:schemeClr val="dk1"/>
              </a:buClr>
              <a:buSzPts val="1200"/>
            </a:pPr>
            <a:r>
              <a:rPr lang="en-US" sz="1200" b="0" i="0" dirty="0">
                <a:latin typeface="Montserrat"/>
                <a:sym typeface="Montserrat"/>
              </a:rPr>
              <a:t>Three distinct pattern mining algorithms were chosen for their diverse approaches:</a:t>
            </a:r>
          </a:p>
          <a:p>
            <a:pPr algn="just">
              <a:buClr>
                <a:schemeClr val="dk1"/>
              </a:buClr>
              <a:buSzPts val="1200"/>
            </a:pPr>
            <a:endParaRPr lang="en-US" sz="1200" b="0" i="0" dirty="0">
              <a:latin typeface="Montserrat"/>
              <a:sym typeface="Montserrat"/>
            </a:endParaRPr>
          </a:p>
          <a:p>
            <a:pPr algn="just">
              <a:buClr>
                <a:schemeClr val="dk1"/>
              </a:buClr>
              <a:buSzPts val="1200"/>
            </a:pPr>
            <a:r>
              <a:rPr lang="en-US" sz="1300" i="0" dirty="0" err="1">
                <a:latin typeface="Montserrat"/>
                <a:sym typeface="Montserrat"/>
              </a:rPr>
              <a:t>Apriori</a:t>
            </a:r>
            <a:r>
              <a:rPr lang="en-US" sz="1300" i="0" dirty="0">
                <a:latin typeface="Montserrat"/>
                <a:sym typeface="Montserrat"/>
              </a:rPr>
              <a:t>:</a:t>
            </a:r>
          </a:p>
          <a:p>
            <a:pPr algn="just">
              <a:buClr>
                <a:schemeClr val="dk1"/>
              </a:buClr>
              <a:buSzPts val="1200"/>
            </a:pPr>
            <a:endParaRPr lang="en-US" sz="600" b="0" i="0" dirty="0">
              <a:latin typeface="Montserrat"/>
              <a:sym typeface="Montserrat"/>
            </a:endParaRPr>
          </a:p>
          <a:p>
            <a:pPr algn="just">
              <a:buClr>
                <a:schemeClr val="dk1"/>
              </a:buClr>
              <a:buSzPts val="1200"/>
            </a:pPr>
            <a:r>
              <a:rPr lang="en-US" sz="1200" b="0" i="0" dirty="0" err="1">
                <a:latin typeface="Montserrat"/>
                <a:sym typeface="Montserrat"/>
              </a:rPr>
              <a:t>Apriori</a:t>
            </a:r>
            <a:r>
              <a:rPr lang="en-US" sz="1200" b="0" i="0" dirty="0">
                <a:latin typeface="Montserrat"/>
                <a:sym typeface="Montserrat"/>
              </a:rPr>
              <a:t> is a classic association rule mining algorithm for discovering frequent </a:t>
            </a:r>
            <a:r>
              <a:rPr lang="en-US" sz="1200" b="0" i="0" dirty="0" err="1">
                <a:latin typeface="Montserrat"/>
                <a:sym typeface="Montserrat"/>
              </a:rPr>
              <a:t>itemsets</a:t>
            </a:r>
            <a:r>
              <a:rPr lang="en-US" sz="1200" b="0" i="0" dirty="0">
                <a:latin typeface="Montserrat"/>
                <a:sym typeface="Montserrat"/>
              </a:rPr>
              <a:t> in transactional databases. It uses a level-wise approach to generate these </a:t>
            </a:r>
            <a:r>
              <a:rPr lang="en-US" sz="1200" b="0" i="0" dirty="0" err="1">
                <a:latin typeface="Montserrat"/>
                <a:sym typeface="Montserrat"/>
              </a:rPr>
              <a:t>itemsets</a:t>
            </a:r>
            <a:r>
              <a:rPr lang="en-US" sz="1200" b="0" i="0" dirty="0">
                <a:latin typeface="Montserrat"/>
                <a:sym typeface="Montserrat"/>
              </a:rPr>
              <a:t> by iteratively scanning the dataset and pruning infrequent ones. Though effective for categorical datasets like those in market basket analysis and recommendation systems, it can be computationally expensive for large datasets due to multiple passes over the data. Implemented using the SPMF library.</a:t>
            </a:r>
          </a:p>
        </p:txBody>
      </p:sp>
      <p:sp>
        <p:nvSpPr>
          <p:cNvPr id="6" name="TextBox 5">
            <a:extLst>
              <a:ext uri="{FF2B5EF4-FFF2-40B4-BE49-F238E27FC236}">
                <a16:creationId xmlns:a16="http://schemas.microsoft.com/office/drawing/2014/main" id="{D54A5211-2E12-2576-C67D-146D8518BF7C}"/>
              </a:ext>
            </a:extLst>
          </p:cNvPr>
          <p:cNvSpPr txBox="1"/>
          <p:nvPr/>
        </p:nvSpPr>
        <p:spPr>
          <a:xfrm>
            <a:off x="4382429" y="4698475"/>
            <a:ext cx="379141" cy="307777"/>
          </a:xfrm>
          <a:prstGeom prst="rect">
            <a:avLst/>
          </a:prstGeom>
          <a:noFill/>
        </p:spPr>
        <p:txBody>
          <a:bodyPr wrap="square" rtlCol="0">
            <a:spAutoFit/>
          </a:bodyPr>
          <a:lstStyle/>
          <a:p>
            <a:r>
              <a:rPr lang="en-US" dirty="0">
                <a:solidFill>
                  <a:schemeClr val="tx1"/>
                </a:solidFill>
              </a:rPr>
              <a:t>7</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12" name="Google Shape;212;p30"/>
          <p:cNvPicPr preferRelativeResize="0"/>
          <p:nvPr/>
        </p:nvPicPr>
        <p:blipFill rotWithShape="1">
          <a:blip r:embed="rId3">
            <a:alphaModFix/>
          </a:blip>
          <a:srcRect/>
          <a:stretch/>
        </p:blipFill>
        <p:spPr>
          <a:xfrm>
            <a:off x="5327050" y="-222150"/>
            <a:ext cx="3972526" cy="1094001"/>
          </a:xfrm>
          <a:prstGeom prst="rect">
            <a:avLst/>
          </a:prstGeom>
          <a:noFill/>
          <a:ln>
            <a:noFill/>
          </a:ln>
        </p:spPr>
      </p:pic>
      <p:sp>
        <p:nvSpPr>
          <p:cNvPr id="3" name="Google Shape;218;p31">
            <a:extLst>
              <a:ext uri="{FF2B5EF4-FFF2-40B4-BE49-F238E27FC236}">
                <a16:creationId xmlns:a16="http://schemas.microsoft.com/office/drawing/2014/main" id="{E4A2C0B2-3E22-C393-B60E-3E94FDA7DE21}"/>
              </a:ext>
            </a:extLst>
          </p:cNvPr>
          <p:cNvSpPr txBox="1">
            <a:spLocks noGrp="1"/>
          </p:cNvSpPr>
          <p:nvPr>
            <p:ph type="title"/>
          </p:nvPr>
        </p:nvSpPr>
        <p:spPr>
          <a:xfrm>
            <a:off x="719999" y="76025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 Algorithms Selection</a:t>
            </a:r>
            <a:endParaRPr sz="3600" dirty="0"/>
          </a:p>
        </p:txBody>
      </p:sp>
      <p:sp>
        <p:nvSpPr>
          <p:cNvPr id="4" name="Google Shape;220;p31">
            <a:extLst>
              <a:ext uri="{FF2B5EF4-FFF2-40B4-BE49-F238E27FC236}">
                <a16:creationId xmlns:a16="http://schemas.microsoft.com/office/drawing/2014/main" id="{CF37EA81-B39B-4939-E20E-281050E0B75D}"/>
              </a:ext>
            </a:extLst>
          </p:cNvPr>
          <p:cNvSpPr txBox="1">
            <a:spLocks/>
          </p:cNvSpPr>
          <p:nvPr/>
        </p:nvSpPr>
        <p:spPr>
          <a:xfrm>
            <a:off x="638225" y="1684900"/>
            <a:ext cx="7494732" cy="2664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Homenaje"/>
              <a:buNone/>
              <a:defRPr sz="6000" b="1" i="1" u="none" strike="noStrike" cap="none">
                <a:solidFill>
                  <a:schemeClr val="dk1"/>
                </a:solidFill>
                <a:latin typeface="Homenaje"/>
                <a:ea typeface="Homenaje"/>
                <a:cs typeface="Homenaje"/>
                <a:sym typeface="Homenaje"/>
              </a:defRPr>
            </a:lvl1pPr>
            <a:lvl2pPr marR="0" lvl="1"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2pPr>
            <a:lvl3pPr marR="0" lvl="2"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3pPr>
            <a:lvl4pPr marR="0" lvl="3"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4pPr>
            <a:lvl5pPr marR="0" lvl="4"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5pPr>
            <a:lvl6pPr marR="0" lvl="5"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6pPr>
            <a:lvl7pPr marR="0" lvl="6"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7pPr>
            <a:lvl8pPr marR="0" lvl="7"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8pPr>
            <a:lvl9pPr marR="0" lvl="8" algn="ctr" rtl="0">
              <a:lnSpc>
                <a:spcPct val="100000"/>
              </a:lnSpc>
              <a:spcBef>
                <a:spcPts val="0"/>
              </a:spcBef>
              <a:spcAft>
                <a:spcPts val="0"/>
              </a:spcAft>
              <a:buClr>
                <a:schemeClr val="lt1"/>
              </a:buClr>
              <a:buSzPts val="6000"/>
              <a:buFont typeface="Homenaje"/>
              <a:buNone/>
              <a:defRPr sz="6000" b="1" i="0" u="none" strike="noStrike" cap="none">
                <a:solidFill>
                  <a:schemeClr val="lt1"/>
                </a:solidFill>
                <a:latin typeface="Homenaje"/>
                <a:ea typeface="Homenaje"/>
                <a:cs typeface="Homenaje"/>
                <a:sym typeface="Homenaje"/>
              </a:defRPr>
            </a:lvl9pPr>
          </a:lstStyle>
          <a:p>
            <a:pPr marL="0" marR="0" lvl="0" indent="0" algn="just" defTabSz="914400" rtl="0" eaLnBrk="1" fontAlgn="auto" latinLnBrk="0" hangingPunct="1">
              <a:lnSpc>
                <a:spcPct val="100000"/>
              </a:lnSpc>
              <a:spcBef>
                <a:spcPts val="0"/>
              </a:spcBef>
              <a:spcAft>
                <a:spcPts val="0"/>
              </a:spcAft>
              <a:buClr>
                <a:srgbClr val="F5F2FA"/>
              </a:buClr>
              <a:buSzPts val="1200"/>
              <a:buFont typeface="Homenaje"/>
              <a:buNone/>
              <a:tabLst/>
              <a:defRPr/>
            </a:pPr>
            <a:r>
              <a:rPr kumimoji="0" lang="en-US" sz="1300" b="1" i="0" u="none" strike="noStrike" kern="0" cap="none" spc="0" normalizeH="0" baseline="0" noProof="0" dirty="0">
                <a:ln>
                  <a:noFill/>
                </a:ln>
                <a:solidFill>
                  <a:srgbClr val="F5F2FA"/>
                </a:solidFill>
                <a:effectLst/>
                <a:uLnTx/>
                <a:uFillTx/>
                <a:latin typeface="Montserrat"/>
                <a:sym typeface="Montserrat"/>
              </a:rPr>
              <a:t>FP-Growth: </a:t>
            </a:r>
          </a:p>
          <a:p>
            <a:pPr marL="0" marR="0" lvl="0" indent="0" algn="just" defTabSz="914400" rtl="0" eaLnBrk="1" fontAlgn="auto" latinLnBrk="0" hangingPunct="1">
              <a:lnSpc>
                <a:spcPct val="100000"/>
              </a:lnSpc>
              <a:spcBef>
                <a:spcPts val="0"/>
              </a:spcBef>
              <a:spcAft>
                <a:spcPts val="0"/>
              </a:spcAft>
              <a:buClr>
                <a:srgbClr val="F5F2FA"/>
              </a:buClr>
              <a:buSzPts val="1200"/>
              <a:buFont typeface="Homenaje"/>
              <a:buNone/>
              <a:tabLst/>
              <a:defRPr/>
            </a:pPr>
            <a:endParaRPr kumimoji="0" lang="en-US" sz="600" b="0" i="0" u="none" strike="noStrike" kern="0" cap="none" spc="0" normalizeH="0" baseline="0" noProof="0" dirty="0">
              <a:ln>
                <a:noFill/>
              </a:ln>
              <a:solidFill>
                <a:srgbClr val="F5F2FA"/>
              </a:solidFill>
              <a:effectLst/>
              <a:uLnTx/>
              <a:uFillTx/>
              <a:latin typeface="Montserrat"/>
              <a:sym typeface="Montserrat"/>
            </a:endParaRPr>
          </a:p>
          <a:p>
            <a:pPr marL="0" marR="0" lvl="0" indent="0" algn="just" defTabSz="914400" rtl="0" eaLnBrk="1" fontAlgn="auto" latinLnBrk="0" hangingPunct="1">
              <a:lnSpc>
                <a:spcPct val="100000"/>
              </a:lnSpc>
              <a:spcBef>
                <a:spcPts val="0"/>
              </a:spcBef>
              <a:spcAft>
                <a:spcPts val="0"/>
              </a:spcAft>
              <a:buClr>
                <a:srgbClr val="F5F2FA"/>
              </a:buClr>
              <a:buSzPts val="1200"/>
              <a:buFont typeface="Homenaje"/>
              <a:buNone/>
              <a:tabLst/>
              <a:defRPr/>
            </a:pPr>
            <a:r>
              <a:rPr kumimoji="0" lang="en-US" sz="1200" b="0" i="0" u="none" strike="noStrike" kern="0" cap="none" spc="0" normalizeH="0" baseline="0" noProof="0" dirty="0">
                <a:ln>
                  <a:noFill/>
                </a:ln>
                <a:solidFill>
                  <a:srgbClr val="F5F2FA"/>
                </a:solidFill>
                <a:effectLst/>
                <a:uLnTx/>
                <a:uFillTx/>
                <a:latin typeface="Montserrat"/>
                <a:sym typeface="Montserrat"/>
              </a:rPr>
              <a:t>FP-Growth (Frequent Pattern Growth) is an efficient association rule mining algorithm that uses a </a:t>
            </a:r>
            <a:r>
              <a:rPr kumimoji="0" lang="en-US" sz="1200" b="0" i="0" u="sng" strike="noStrike" kern="0" cap="none" spc="0" normalizeH="0" baseline="0" noProof="0" dirty="0">
                <a:ln>
                  <a:noFill/>
                </a:ln>
                <a:solidFill>
                  <a:srgbClr val="F5F2FA"/>
                </a:solidFill>
                <a:effectLst/>
                <a:uLnTx/>
                <a:uFillTx/>
                <a:latin typeface="Montserrat"/>
                <a:sym typeface="Montserrat"/>
              </a:rPr>
              <a:t>tree structure</a:t>
            </a:r>
            <a:r>
              <a:rPr kumimoji="0" lang="en-US" sz="1200" b="0" i="0" strike="noStrike" kern="0" cap="none" spc="0" normalizeH="0" baseline="0" noProof="0" dirty="0">
                <a:ln>
                  <a:noFill/>
                </a:ln>
                <a:solidFill>
                  <a:srgbClr val="F5F2FA"/>
                </a:solidFill>
                <a:effectLst/>
                <a:uLnTx/>
                <a:uFillTx/>
                <a:latin typeface="Montserrat"/>
                <a:sym typeface="Montserrat"/>
              </a:rPr>
              <a:t> </a:t>
            </a:r>
            <a:r>
              <a:rPr kumimoji="0" lang="en-US" sz="1200" b="0" i="0" u="none" strike="noStrike" kern="0" cap="none" spc="0" normalizeH="0" baseline="0" noProof="0" dirty="0">
                <a:ln>
                  <a:noFill/>
                </a:ln>
                <a:solidFill>
                  <a:srgbClr val="F5F2FA"/>
                </a:solidFill>
                <a:effectLst/>
                <a:uLnTx/>
                <a:uFillTx/>
                <a:latin typeface="Montserrat"/>
                <a:sym typeface="Montserrat"/>
              </a:rPr>
              <a:t>to mine frequent </a:t>
            </a:r>
            <a:r>
              <a:rPr kumimoji="0" lang="en-US" sz="1200" b="0" i="0" u="none" strike="noStrike" kern="0" cap="none" spc="0" normalizeH="0" baseline="0" noProof="0" dirty="0" err="1">
                <a:ln>
                  <a:noFill/>
                </a:ln>
                <a:solidFill>
                  <a:srgbClr val="F5F2FA"/>
                </a:solidFill>
                <a:effectLst/>
                <a:uLnTx/>
                <a:uFillTx/>
                <a:latin typeface="Montserrat"/>
                <a:sym typeface="Montserrat"/>
              </a:rPr>
              <a:t>itemsets</a:t>
            </a:r>
            <a:r>
              <a:rPr kumimoji="0" lang="en-US" sz="1200" b="0" i="0" u="none" strike="noStrike" kern="0" cap="none" spc="0" normalizeH="0" baseline="0" noProof="0" dirty="0">
                <a:ln>
                  <a:noFill/>
                </a:ln>
                <a:solidFill>
                  <a:srgbClr val="F5F2FA"/>
                </a:solidFill>
                <a:effectLst/>
                <a:uLnTx/>
                <a:uFillTx/>
                <a:latin typeface="Montserrat"/>
                <a:sym typeface="Montserrat"/>
              </a:rPr>
              <a:t>. It constructs a compact data structure called the FP-tree to encode the dataset and efficiently mine frequent </a:t>
            </a:r>
            <a:r>
              <a:rPr kumimoji="0" lang="en-US" sz="1200" b="0" i="0" u="none" strike="noStrike" kern="0" cap="none" spc="0" normalizeH="0" baseline="0" noProof="0" dirty="0" err="1">
                <a:ln>
                  <a:noFill/>
                </a:ln>
                <a:solidFill>
                  <a:srgbClr val="F5F2FA"/>
                </a:solidFill>
                <a:effectLst/>
                <a:uLnTx/>
                <a:uFillTx/>
                <a:latin typeface="Montserrat"/>
                <a:sym typeface="Montserrat"/>
              </a:rPr>
              <a:t>itemsets</a:t>
            </a:r>
            <a:r>
              <a:rPr kumimoji="0" lang="en-US" sz="1200" b="0" i="0" u="none" strike="noStrike" kern="0" cap="none" spc="0" normalizeH="0" baseline="0" noProof="0" dirty="0">
                <a:ln>
                  <a:noFill/>
                </a:ln>
                <a:solidFill>
                  <a:srgbClr val="F5F2FA"/>
                </a:solidFill>
                <a:effectLst/>
                <a:uLnTx/>
                <a:uFillTx/>
                <a:latin typeface="Montserrat"/>
                <a:sym typeface="Montserrat"/>
              </a:rPr>
              <a:t> without generating candidate </a:t>
            </a:r>
            <a:r>
              <a:rPr kumimoji="0" lang="en-US" sz="1200" b="0" i="0" u="none" strike="noStrike" kern="0" cap="none" spc="0" normalizeH="0" baseline="0" noProof="0" dirty="0" err="1">
                <a:ln>
                  <a:noFill/>
                </a:ln>
                <a:solidFill>
                  <a:srgbClr val="F5F2FA"/>
                </a:solidFill>
                <a:effectLst/>
                <a:uLnTx/>
                <a:uFillTx/>
                <a:latin typeface="Montserrat"/>
                <a:sym typeface="Montserrat"/>
              </a:rPr>
              <a:t>itemsets.It</a:t>
            </a:r>
            <a:r>
              <a:rPr kumimoji="0" lang="en-US" sz="1200" b="0" i="0" u="none" strike="noStrike" kern="0" cap="none" spc="0" normalizeH="0" baseline="0" noProof="0" dirty="0">
                <a:ln>
                  <a:noFill/>
                </a:ln>
                <a:solidFill>
                  <a:srgbClr val="F5F2FA"/>
                </a:solidFill>
                <a:effectLst/>
                <a:uLnTx/>
                <a:uFillTx/>
                <a:latin typeface="Montserrat"/>
                <a:sym typeface="Montserrat"/>
              </a:rPr>
              <a:t>  also implemented using the </a:t>
            </a:r>
            <a:r>
              <a:rPr kumimoji="0" lang="en-US" sz="1200" b="0" i="0" u="none" strike="noStrike" kern="0" cap="none" spc="0" normalizeH="0" baseline="0" noProof="0" dirty="0" err="1">
                <a:ln>
                  <a:noFill/>
                </a:ln>
                <a:solidFill>
                  <a:srgbClr val="F5F2FA"/>
                </a:solidFill>
                <a:effectLst/>
                <a:uLnTx/>
                <a:uFillTx/>
                <a:latin typeface="Montserrat"/>
                <a:sym typeface="Montserrat"/>
              </a:rPr>
              <a:t>spmf</a:t>
            </a:r>
            <a:r>
              <a:rPr kumimoji="0" lang="en-US" sz="1200" b="0" i="0" u="none" strike="noStrike" kern="0" cap="none" spc="0" normalizeH="0" baseline="0" noProof="0" dirty="0">
                <a:ln>
                  <a:noFill/>
                </a:ln>
                <a:solidFill>
                  <a:srgbClr val="F5F2FA"/>
                </a:solidFill>
                <a:effectLst/>
                <a:uLnTx/>
                <a:uFillTx/>
                <a:latin typeface="Montserrat"/>
                <a:sym typeface="Montserrat"/>
              </a:rPr>
              <a:t> library. FP-Growth is </a:t>
            </a:r>
            <a:r>
              <a:rPr kumimoji="0" lang="en-US" sz="1200" b="0" strike="noStrike" kern="0" cap="none" spc="0" normalizeH="0" baseline="0" noProof="0" dirty="0">
                <a:ln>
                  <a:noFill/>
                </a:ln>
                <a:solidFill>
                  <a:srgbClr val="F5F2FA"/>
                </a:solidFill>
                <a:effectLst/>
                <a:uLnTx/>
                <a:uFillTx/>
                <a:latin typeface="Montserrat"/>
                <a:sym typeface="Montserrat"/>
              </a:rPr>
              <a:t>depth based algorithm.</a:t>
            </a:r>
          </a:p>
          <a:p>
            <a:pPr marL="0" marR="0" lvl="0" indent="0" algn="just" defTabSz="914400" rtl="0" eaLnBrk="1" fontAlgn="auto" latinLnBrk="0" hangingPunct="1">
              <a:lnSpc>
                <a:spcPct val="100000"/>
              </a:lnSpc>
              <a:spcBef>
                <a:spcPts val="0"/>
              </a:spcBef>
              <a:spcAft>
                <a:spcPts val="0"/>
              </a:spcAft>
              <a:buClr>
                <a:srgbClr val="F5F2FA"/>
              </a:buClr>
              <a:buSzPts val="1200"/>
              <a:buFont typeface="Homenaje"/>
              <a:buNone/>
              <a:tabLst/>
              <a:defRPr/>
            </a:pPr>
            <a:endParaRPr lang="en-US" sz="1200" b="0" i="0" dirty="0">
              <a:solidFill>
                <a:srgbClr val="F5F2FA"/>
              </a:solidFill>
              <a:latin typeface="Montserrat"/>
              <a:sym typeface="Montserrat"/>
            </a:endParaRPr>
          </a:p>
          <a:p>
            <a:pPr marL="0" marR="0" lvl="0" indent="0" algn="just" defTabSz="914400" rtl="0" eaLnBrk="1" fontAlgn="auto" latinLnBrk="0" hangingPunct="1">
              <a:lnSpc>
                <a:spcPct val="100000"/>
              </a:lnSpc>
              <a:spcBef>
                <a:spcPts val="0"/>
              </a:spcBef>
              <a:spcAft>
                <a:spcPts val="0"/>
              </a:spcAft>
              <a:buClr>
                <a:srgbClr val="F5F2FA"/>
              </a:buClr>
              <a:buSzPts val="1200"/>
              <a:buFont typeface="Homenaje"/>
              <a:buNone/>
              <a:tabLst/>
              <a:defRPr/>
            </a:pPr>
            <a:endParaRPr lang="en-US" sz="600" b="0" i="0" dirty="0">
              <a:solidFill>
                <a:srgbClr val="F5F2FA"/>
              </a:solidFill>
              <a:latin typeface="Montserrat"/>
              <a:sym typeface="Montserrat"/>
            </a:endParaRPr>
          </a:p>
          <a:p>
            <a:pPr marL="0" marR="0" lvl="0" indent="0" algn="just" defTabSz="914400" rtl="0" eaLnBrk="1" fontAlgn="auto" latinLnBrk="0" hangingPunct="1">
              <a:lnSpc>
                <a:spcPct val="100000"/>
              </a:lnSpc>
              <a:spcBef>
                <a:spcPts val="0"/>
              </a:spcBef>
              <a:spcAft>
                <a:spcPts val="0"/>
              </a:spcAft>
              <a:buClr>
                <a:srgbClr val="F5F2FA"/>
              </a:buClr>
              <a:buSzPts val="1200"/>
              <a:buFont typeface="Homenaje"/>
              <a:buNone/>
              <a:tabLst/>
              <a:defRPr/>
            </a:pPr>
            <a:r>
              <a:rPr lang="en-US" sz="1300" i="0" dirty="0">
                <a:solidFill>
                  <a:srgbClr val="F5F2FA"/>
                </a:solidFill>
                <a:latin typeface="Montserrat"/>
                <a:sym typeface="Montserrat"/>
              </a:rPr>
              <a:t>Eclat: </a:t>
            </a:r>
          </a:p>
          <a:p>
            <a:pPr marL="0" marR="0" lvl="0" indent="0" algn="just" defTabSz="914400" rtl="0" eaLnBrk="1" fontAlgn="auto" latinLnBrk="0" hangingPunct="1">
              <a:lnSpc>
                <a:spcPct val="100000"/>
              </a:lnSpc>
              <a:spcBef>
                <a:spcPts val="0"/>
              </a:spcBef>
              <a:spcAft>
                <a:spcPts val="0"/>
              </a:spcAft>
              <a:buClr>
                <a:srgbClr val="F5F2FA"/>
              </a:buClr>
              <a:buSzPts val="1200"/>
              <a:buFont typeface="Homenaje"/>
              <a:buNone/>
              <a:tabLst/>
              <a:defRPr/>
            </a:pPr>
            <a:endParaRPr lang="en-US" sz="600" b="0" i="0" dirty="0">
              <a:solidFill>
                <a:srgbClr val="F5F2FA"/>
              </a:solidFill>
              <a:latin typeface="Montserrat"/>
              <a:sym typeface="Montserrat"/>
            </a:endParaRPr>
          </a:p>
          <a:p>
            <a:pPr marL="0" marR="0" lvl="0" indent="0" algn="just" defTabSz="914400" rtl="0" eaLnBrk="1" fontAlgn="auto" latinLnBrk="0" hangingPunct="1">
              <a:lnSpc>
                <a:spcPct val="100000"/>
              </a:lnSpc>
              <a:spcBef>
                <a:spcPts val="0"/>
              </a:spcBef>
              <a:spcAft>
                <a:spcPts val="0"/>
              </a:spcAft>
              <a:buClr>
                <a:srgbClr val="F5F2FA"/>
              </a:buClr>
              <a:buSzPts val="1200"/>
              <a:buFont typeface="Homenaje"/>
              <a:buNone/>
              <a:tabLst/>
              <a:defRPr/>
            </a:pPr>
            <a:r>
              <a:rPr kumimoji="0" lang="en-US" sz="1200" b="0" u="none" strike="noStrike" kern="0" cap="none" spc="0" normalizeH="0" baseline="0" noProof="0" dirty="0">
                <a:ln>
                  <a:noFill/>
                </a:ln>
                <a:solidFill>
                  <a:srgbClr val="F5F2FA"/>
                </a:solidFill>
                <a:effectLst/>
                <a:uLnTx/>
                <a:uFillTx/>
                <a:latin typeface="Montserrat"/>
                <a:sym typeface="Montserrat"/>
              </a:rPr>
              <a:t>A vertical data format-based </a:t>
            </a:r>
            <a:r>
              <a:rPr kumimoji="0" lang="en-US" sz="1200" b="0" i="0" u="none" strike="noStrike" kern="0" cap="none" spc="0" normalizeH="0" baseline="0" noProof="0" dirty="0">
                <a:ln>
                  <a:noFill/>
                </a:ln>
                <a:solidFill>
                  <a:srgbClr val="F5F2FA"/>
                </a:solidFill>
                <a:effectLst/>
                <a:uLnTx/>
                <a:uFillTx/>
                <a:latin typeface="Montserrat"/>
                <a:sym typeface="Montserrat"/>
              </a:rPr>
              <a:t>algorithm, implemented using the </a:t>
            </a:r>
            <a:r>
              <a:rPr kumimoji="0" lang="en-US" sz="1200" b="0" i="0" u="none" strike="noStrike" kern="0" cap="none" spc="0" normalizeH="0" baseline="0" noProof="0" dirty="0" err="1">
                <a:ln>
                  <a:noFill/>
                </a:ln>
                <a:solidFill>
                  <a:srgbClr val="F5F2FA"/>
                </a:solidFill>
                <a:effectLst/>
                <a:uLnTx/>
                <a:uFillTx/>
                <a:latin typeface="Montserrat"/>
                <a:sym typeface="Montserrat"/>
              </a:rPr>
              <a:t>PyEclat</a:t>
            </a:r>
            <a:r>
              <a:rPr kumimoji="0" lang="en-US" sz="1200" b="0" i="0" u="none" strike="noStrike" kern="0" cap="none" spc="0" normalizeH="0" baseline="0" noProof="0" dirty="0">
                <a:ln>
                  <a:noFill/>
                </a:ln>
                <a:solidFill>
                  <a:srgbClr val="F5F2FA"/>
                </a:solidFill>
                <a:effectLst/>
                <a:uLnTx/>
                <a:uFillTx/>
                <a:latin typeface="Montserrat"/>
                <a:sym typeface="Montserrat"/>
              </a:rPr>
              <a:t> library. Unlike </a:t>
            </a:r>
            <a:r>
              <a:rPr kumimoji="0" lang="en-US" sz="1200" b="0" i="0" u="none" strike="noStrike" kern="0" cap="none" spc="0" normalizeH="0" baseline="0" noProof="0" dirty="0" err="1">
                <a:ln>
                  <a:noFill/>
                </a:ln>
                <a:solidFill>
                  <a:srgbClr val="F5F2FA"/>
                </a:solidFill>
                <a:effectLst/>
                <a:uLnTx/>
                <a:uFillTx/>
                <a:latin typeface="Montserrat"/>
                <a:sym typeface="Montserrat"/>
              </a:rPr>
              <a:t>Apriori</a:t>
            </a:r>
            <a:r>
              <a:rPr kumimoji="0" lang="en-US" sz="1200" b="0" i="0" u="none" strike="noStrike" kern="0" cap="none" spc="0" normalizeH="0" baseline="0" noProof="0" dirty="0">
                <a:ln>
                  <a:noFill/>
                </a:ln>
                <a:solidFill>
                  <a:srgbClr val="F5F2FA"/>
                </a:solidFill>
                <a:effectLst/>
                <a:uLnTx/>
                <a:uFillTx/>
                <a:latin typeface="Montserrat"/>
                <a:sym typeface="Montserrat"/>
              </a:rPr>
              <a:t>, ECLAT does not generate candidate </a:t>
            </a:r>
            <a:r>
              <a:rPr kumimoji="0" lang="en-US" sz="1200" b="0" i="0" u="none" strike="noStrike" kern="0" cap="none" spc="0" normalizeH="0" baseline="0" noProof="0" dirty="0" err="1">
                <a:ln>
                  <a:noFill/>
                </a:ln>
                <a:solidFill>
                  <a:srgbClr val="F5F2FA"/>
                </a:solidFill>
                <a:effectLst/>
                <a:uLnTx/>
                <a:uFillTx/>
                <a:latin typeface="Montserrat"/>
                <a:sym typeface="Montserrat"/>
              </a:rPr>
              <a:t>itemsets</a:t>
            </a:r>
            <a:r>
              <a:rPr kumimoji="0" lang="en-US" sz="1200" b="0" i="0" u="none" strike="noStrike" kern="0" cap="none" spc="0" normalizeH="0" baseline="0" noProof="0" dirty="0">
                <a:ln>
                  <a:noFill/>
                </a:ln>
                <a:solidFill>
                  <a:srgbClr val="F5F2FA"/>
                </a:solidFill>
                <a:effectLst/>
                <a:uLnTx/>
                <a:uFillTx/>
                <a:latin typeface="Montserrat"/>
                <a:sym typeface="Montserrat"/>
              </a:rPr>
              <a:t> but instead focuses on intersecting transaction IDs of items to determine their support.</a:t>
            </a:r>
          </a:p>
        </p:txBody>
      </p:sp>
      <p:sp>
        <p:nvSpPr>
          <p:cNvPr id="2" name="TextBox 1">
            <a:extLst>
              <a:ext uri="{FF2B5EF4-FFF2-40B4-BE49-F238E27FC236}">
                <a16:creationId xmlns:a16="http://schemas.microsoft.com/office/drawing/2014/main" id="{8A6B2B00-F14A-B928-F54C-A46C73272BDA}"/>
              </a:ext>
            </a:extLst>
          </p:cNvPr>
          <p:cNvSpPr txBox="1"/>
          <p:nvPr/>
        </p:nvSpPr>
        <p:spPr>
          <a:xfrm>
            <a:off x="4382429" y="4698475"/>
            <a:ext cx="379141" cy="307777"/>
          </a:xfrm>
          <a:prstGeom prst="rect">
            <a:avLst/>
          </a:prstGeom>
          <a:noFill/>
        </p:spPr>
        <p:txBody>
          <a:bodyPr wrap="square" rtlCol="0">
            <a:spAutoFit/>
          </a:bodyPr>
          <a:lstStyle/>
          <a:p>
            <a:r>
              <a:rPr lang="en-US" dirty="0">
                <a:solidFill>
                  <a:schemeClr val="tx1"/>
                </a:solidFill>
              </a:rPr>
              <a:t>8</a:t>
            </a:r>
          </a:p>
        </p:txBody>
      </p:sp>
    </p:spTree>
    <p:extLst>
      <p:ext uri="{BB962C8B-B14F-4D97-AF65-F5344CB8AC3E}">
        <p14:creationId xmlns:p14="http://schemas.microsoft.com/office/powerpoint/2010/main" val="255902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31"/>
          <p:cNvSpPr txBox="1">
            <a:spLocks noGrp="1"/>
          </p:cNvSpPr>
          <p:nvPr>
            <p:ph type="title"/>
          </p:nvPr>
        </p:nvSpPr>
        <p:spPr>
          <a:xfrm>
            <a:off x="720000" y="445025"/>
            <a:ext cx="559159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Implementation and Results </a:t>
            </a:r>
            <a:endParaRPr dirty="0"/>
          </a:p>
        </p:txBody>
      </p:sp>
      <p:sp>
        <p:nvSpPr>
          <p:cNvPr id="220" name="Google Shape;220;p31"/>
          <p:cNvSpPr txBox="1">
            <a:spLocks noGrp="1"/>
          </p:cNvSpPr>
          <p:nvPr>
            <p:ph type="subTitle" idx="2"/>
          </p:nvPr>
        </p:nvSpPr>
        <p:spPr>
          <a:xfrm>
            <a:off x="719999" y="1977725"/>
            <a:ext cx="7704000" cy="12592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rgbClr val="F5F2FA"/>
                </a:solidFill>
                <a:sym typeface="Homenaje"/>
              </a:rPr>
              <a:t>The </a:t>
            </a:r>
            <a:r>
              <a:rPr lang="en-US" dirty="0" err="1">
                <a:solidFill>
                  <a:srgbClr val="F5F2FA"/>
                </a:solidFill>
                <a:sym typeface="Homenaje"/>
              </a:rPr>
              <a:t>Apriori</a:t>
            </a:r>
            <a:r>
              <a:rPr lang="en-US" dirty="0">
                <a:solidFill>
                  <a:srgbClr val="F5F2FA"/>
                </a:solidFill>
                <a:sym typeface="Homenaje"/>
              </a:rPr>
              <a:t> algorithm, a classic association rule mining technique, was implemented using the SPMF (Sequential Pattern Mining Framework) library. The dataset was preprocessed and converted into a suitable format for sequence mining. The minimum support threshold was set to 0.3, indicating that </a:t>
            </a:r>
            <a:r>
              <a:rPr lang="en-US" dirty="0" err="1">
                <a:solidFill>
                  <a:srgbClr val="F5F2FA"/>
                </a:solidFill>
                <a:sym typeface="Homenaje"/>
              </a:rPr>
              <a:t>itemsets</a:t>
            </a:r>
            <a:r>
              <a:rPr lang="en-US" dirty="0">
                <a:solidFill>
                  <a:srgbClr val="F5F2FA"/>
                </a:solidFill>
                <a:sym typeface="Homenaje"/>
              </a:rPr>
              <a:t> occurring in at least 30% of the sequences were considered frequent.</a:t>
            </a:r>
          </a:p>
          <a:p>
            <a:pPr marL="0" lvl="0" indent="0" algn="just" rtl="0">
              <a:spcBef>
                <a:spcPts val="0"/>
              </a:spcBef>
              <a:spcAft>
                <a:spcPts val="0"/>
              </a:spcAft>
              <a:buNone/>
            </a:pPr>
            <a:r>
              <a:rPr lang="en-US" dirty="0">
                <a:solidFill>
                  <a:srgbClr val="F5F2FA"/>
                </a:solidFill>
                <a:sym typeface="Homenaje"/>
              </a:rPr>
              <a:t>Upon running the </a:t>
            </a:r>
            <a:r>
              <a:rPr lang="en-US" dirty="0" err="1">
                <a:solidFill>
                  <a:srgbClr val="F5F2FA"/>
                </a:solidFill>
                <a:sym typeface="Homenaje"/>
              </a:rPr>
              <a:t>Apriori</a:t>
            </a:r>
            <a:r>
              <a:rPr lang="en-US" dirty="0">
                <a:solidFill>
                  <a:srgbClr val="F5F2FA"/>
                </a:solidFill>
                <a:sym typeface="Homenaje"/>
              </a:rPr>
              <a:t> algorithm, the following results were obtained:</a:t>
            </a:r>
          </a:p>
        </p:txBody>
      </p:sp>
      <p:sp>
        <p:nvSpPr>
          <p:cNvPr id="221" name="Google Shape;221;p31"/>
          <p:cNvSpPr txBox="1">
            <a:spLocks noGrp="1"/>
          </p:cNvSpPr>
          <p:nvPr>
            <p:ph type="subTitle" idx="3"/>
          </p:nvPr>
        </p:nvSpPr>
        <p:spPr>
          <a:xfrm>
            <a:off x="816645" y="1551623"/>
            <a:ext cx="759393" cy="3549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Apriori</a:t>
            </a:r>
            <a:endParaRPr lang="en-US" dirty="0"/>
          </a:p>
        </p:txBody>
      </p:sp>
      <p:grpSp>
        <p:nvGrpSpPr>
          <p:cNvPr id="222" name="Google Shape;222;p31"/>
          <p:cNvGrpSpPr/>
          <p:nvPr/>
        </p:nvGrpSpPr>
        <p:grpSpPr>
          <a:xfrm>
            <a:off x="8009850" y="3685175"/>
            <a:ext cx="980647" cy="1340450"/>
            <a:chOff x="234100" y="4137050"/>
            <a:chExt cx="980647" cy="1340450"/>
          </a:xfrm>
        </p:grpSpPr>
        <p:pic>
          <p:nvPicPr>
            <p:cNvPr id="223" name="Google Shape;223;p31"/>
            <p:cNvPicPr preferRelativeResize="0"/>
            <p:nvPr/>
          </p:nvPicPr>
          <p:blipFill>
            <a:blip r:embed="rId3">
              <a:alphaModFix/>
            </a:blip>
            <a:stretch>
              <a:fillRect/>
            </a:stretch>
          </p:blipFill>
          <p:spPr>
            <a:xfrm>
              <a:off x="234100" y="4137050"/>
              <a:ext cx="740875" cy="740900"/>
            </a:xfrm>
            <a:prstGeom prst="rect">
              <a:avLst/>
            </a:prstGeom>
            <a:noFill/>
            <a:ln>
              <a:noFill/>
            </a:ln>
          </p:spPr>
        </p:pic>
        <p:sp>
          <p:nvSpPr>
            <p:cNvPr id="224" name="Google Shape;224;p31"/>
            <p:cNvSpPr/>
            <p:nvPr/>
          </p:nvSpPr>
          <p:spPr>
            <a:xfrm>
              <a:off x="270647" y="4533400"/>
              <a:ext cx="944100" cy="944100"/>
            </a:xfrm>
            <a:prstGeom prst="ellipse">
              <a:avLst/>
            </a:prstGeom>
            <a:solidFill>
              <a:srgbClr val="F5F2FA">
                <a:alpha val="182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ontserrat"/>
                <a:ea typeface="Montserrat"/>
                <a:cs typeface="Montserrat"/>
                <a:sym typeface="Montserrat"/>
              </a:endParaRPr>
            </a:p>
          </p:txBody>
        </p:sp>
      </p:grpSp>
      <p:sp>
        <p:nvSpPr>
          <p:cNvPr id="7" name="TextBox 6">
            <a:extLst>
              <a:ext uri="{FF2B5EF4-FFF2-40B4-BE49-F238E27FC236}">
                <a16:creationId xmlns:a16="http://schemas.microsoft.com/office/drawing/2014/main" id="{17D7D3EC-20F9-72BB-E1CD-CC42F83E9ED8}"/>
              </a:ext>
            </a:extLst>
          </p:cNvPr>
          <p:cNvSpPr txBox="1"/>
          <p:nvPr/>
        </p:nvSpPr>
        <p:spPr>
          <a:xfrm>
            <a:off x="4382428" y="4698475"/>
            <a:ext cx="379141" cy="307777"/>
          </a:xfrm>
          <a:prstGeom prst="rect">
            <a:avLst/>
          </a:prstGeom>
          <a:noFill/>
        </p:spPr>
        <p:txBody>
          <a:bodyPr wrap="square" rtlCol="0">
            <a:spAutoFit/>
          </a:bodyPr>
          <a:lstStyle/>
          <a:p>
            <a:r>
              <a:rPr lang="en-US" dirty="0">
                <a:solidFill>
                  <a:schemeClr val="tx1"/>
                </a:solidFill>
              </a:rPr>
              <a:t>9</a:t>
            </a:r>
          </a:p>
        </p:txBody>
      </p:sp>
      <p:pic>
        <p:nvPicPr>
          <p:cNvPr id="3" name="Picture 2">
            <a:extLst>
              <a:ext uri="{FF2B5EF4-FFF2-40B4-BE49-F238E27FC236}">
                <a16:creationId xmlns:a16="http://schemas.microsoft.com/office/drawing/2014/main" id="{5B3BC3DF-B7D3-11D1-D830-CFE9BE940D3A}"/>
              </a:ext>
            </a:extLst>
          </p:cNvPr>
          <p:cNvPicPr>
            <a:picLocks noChangeAspect="1"/>
          </p:cNvPicPr>
          <p:nvPr/>
        </p:nvPicPr>
        <p:blipFill>
          <a:blip r:embed="rId4"/>
          <a:stretch>
            <a:fillRect/>
          </a:stretch>
        </p:blipFill>
        <p:spPr>
          <a:xfrm>
            <a:off x="2552524" y="3300899"/>
            <a:ext cx="4038950" cy="12421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sign Inspiration Business Plan by Slidesgo">
  <a:themeElements>
    <a:clrScheme name="Simple Light">
      <a:dk1>
        <a:srgbClr val="F5F2FA"/>
      </a:dk1>
      <a:lt1>
        <a:srgbClr val="0B0811"/>
      </a:lt1>
      <a:dk2>
        <a:srgbClr val="CCC8E6"/>
      </a:dk2>
      <a:lt2>
        <a:srgbClr val="A289CA"/>
      </a:lt2>
      <a:accent1>
        <a:srgbClr val="F7AC4F"/>
      </a:accent1>
      <a:accent2>
        <a:srgbClr val="CF6335"/>
      </a:accent2>
      <a:accent3>
        <a:srgbClr val="FFFFFF"/>
      </a:accent3>
      <a:accent4>
        <a:srgbClr val="FFFFFF"/>
      </a:accent4>
      <a:accent5>
        <a:srgbClr val="FFFFFF"/>
      </a:accent5>
      <a:accent6>
        <a:srgbClr val="FFFFFF"/>
      </a:accent6>
      <a:hlink>
        <a:srgbClr val="F5F2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sign Inspiration Business Plan by Slidesgo">
  <a:themeElements>
    <a:clrScheme name="Simple Light">
      <a:dk1>
        <a:srgbClr val="F5F2FA"/>
      </a:dk1>
      <a:lt1>
        <a:srgbClr val="0B0811"/>
      </a:lt1>
      <a:dk2>
        <a:srgbClr val="CCC8E6"/>
      </a:dk2>
      <a:lt2>
        <a:srgbClr val="A289CA"/>
      </a:lt2>
      <a:accent1>
        <a:srgbClr val="F7AC4F"/>
      </a:accent1>
      <a:accent2>
        <a:srgbClr val="CF6335"/>
      </a:accent2>
      <a:accent3>
        <a:srgbClr val="FFFFFF"/>
      </a:accent3>
      <a:accent4>
        <a:srgbClr val="FFFFFF"/>
      </a:accent4>
      <a:accent5>
        <a:srgbClr val="FFFFFF"/>
      </a:accent5>
      <a:accent6>
        <a:srgbClr val="FFFFFF"/>
      </a:accent6>
      <a:hlink>
        <a:srgbClr val="F5F2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1375</Words>
  <Application>Microsoft Office PowerPoint</Application>
  <PresentationFormat>On-screen Show (16:9)</PresentationFormat>
  <Paragraphs>124</Paragraphs>
  <Slides>17</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Montserrat</vt:lpstr>
      <vt:lpstr>Arial</vt:lpstr>
      <vt:lpstr>Raleway</vt:lpstr>
      <vt:lpstr>Homenaje</vt:lpstr>
      <vt:lpstr>Nunito Light</vt:lpstr>
      <vt:lpstr>Design Inspiration Business Plan by Slidesgo</vt:lpstr>
      <vt:lpstr>1_Design Inspiration Business Plan by Slidesgo</vt:lpstr>
      <vt:lpstr>Data Mining Techniques on 'CAR' Dataset</vt:lpstr>
      <vt:lpstr>TABLE OF CONTENTS</vt:lpstr>
      <vt:lpstr>Introduction</vt:lpstr>
      <vt:lpstr>Data Preprocessing</vt:lpstr>
      <vt:lpstr>Data Preprocessing</vt:lpstr>
      <vt:lpstr>Data Preprocessing</vt:lpstr>
      <vt:lpstr> Algorithms Selection</vt:lpstr>
      <vt:lpstr> Algorithms Selection</vt:lpstr>
      <vt:lpstr>Implementation and Results </vt:lpstr>
      <vt:lpstr>PowerPoint Presentation</vt:lpstr>
      <vt:lpstr>PowerPoint Presentation</vt:lpstr>
      <vt:lpstr>PowerPoint Presentation</vt:lpstr>
      <vt:lpstr>PowerPoint Presentation</vt:lpstr>
      <vt:lpstr>Comparison</vt:lpstr>
      <vt:lpstr>Comparison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cp:lastModifiedBy>Ravan Iskandarov - MSc DSAI-23</cp:lastModifiedBy>
  <cp:revision>8</cp:revision>
  <dcterms:modified xsi:type="dcterms:W3CDTF">2024-04-06T16:55:19Z</dcterms:modified>
</cp:coreProperties>
</file>